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89" r:id="rId3"/>
    <p:sldId id="287" r:id="rId4"/>
    <p:sldId id="266" r:id="rId5"/>
    <p:sldId id="263" r:id="rId6"/>
    <p:sldId id="290" r:id="rId7"/>
    <p:sldId id="292" r:id="rId8"/>
    <p:sldId id="291" r:id="rId9"/>
    <p:sldId id="257" r:id="rId10"/>
    <p:sldId id="299" r:id="rId11"/>
    <p:sldId id="259" r:id="rId12"/>
    <p:sldId id="258" r:id="rId13"/>
    <p:sldId id="262" r:id="rId14"/>
    <p:sldId id="271" r:id="rId15"/>
    <p:sldId id="272" r:id="rId16"/>
    <p:sldId id="273" r:id="rId17"/>
    <p:sldId id="274" r:id="rId18"/>
    <p:sldId id="294" r:id="rId19"/>
    <p:sldId id="314" r:id="rId20"/>
    <p:sldId id="279" r:id="rId21"/>
    <p:sldId id="281" r:id="rId22"/>
    <p:sldId id="285" r:id="rId23"/>
    <p:sldId id="288" r:id="rId24"/>
    <p:sldId id="283" r:id="rId25"/>
    <p:sldId id="286" r:id="rId26"/>
    <p:sldId id="315" r:id="rId27"/>
    <p:sldId id="284" r:id="rId28"/>
    <p:sldId id="282" r:id="rId29"/>
    <p:sldId id="297" r:id="rId30"/>
    <p:sldId id="298" r:id="rId31"/>
    <p:sldId id="293" r:id="rId32"/>
    <p:sldId id="300" r:id="rId33"/>
    <p:sldId id="301" r:id="rId34"/>
    <p:sldId id="316" r:id="rId35"/>
    <p:sldId id="296" r:id="rId36"/>
    <p:sldId id="267" r:id="rId37"/>
    <p:sldId id="280" r:id="rId38"/>
    <p:sldId id="268" r:id="rId39"/>
    <p:sldId id="269" r:id="rId40"/>
    <p:sldId id="264" r:id="rId41"/>
    <p:sldId id="265" r:id="rId42"/>
    <p:sldId id="302" r:id="rId43"/>
    <p:sldId id="317" r:id="rId44"/>
    <p:sldId id="276" r:id="rId45"/>
    <p:sldId id="307" r:id="rId46"/>
    <p:sldId id="305" r:id="rId47"/>
    <p:sldId id="306" r:id="rId48"/>
    <p:sldId id="304" r:id="rId49"/>
    <p:sldId id="308" r:id="rId50"/>
    <p:sldId id="309"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7" autoAdjust="0"/>
    <p:restoredTop sz="94660"/>
  </p:normalViewPr>
  <p:slideViewPr>
    <p:cSldViewPr snapToGrid="0">
      <p:cViewPr>
        <p:scale>
          <a:sx n="69" d="100"/>
          <a:sy n="69" d="100"/>
        </p:scale>
        <p:origin x="936"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301DA-93ED-46E5-BBF6-71A1CA1777B1}" type="datetimeFigureOut">
              <a:rPr lang="en-US" smtClean="0"/>
              <a:t>4/20/2021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173C8-EDF1-4F95-8A15-7F5372A827E4}" type="slidenum">
              <a:rPr lang="en-US" smtClean="0"/>
              <a:t>‹#›</a:t>
            </a:fld>
            <a:endParaRPr lang="en-US"/>
          </a:p>
        </p:txBody>
      </p:sp>
    </p:spTree>
    <p:extLst>
      <p:ext uri="{BB962C8B-B14F-4D97-AF65-F5344CB8AC3E}">
        <p14:creationId xmlns:p14="http://schemas.microsoft.com/office/powerpoint/2010/main" val="25839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49</a:t>
            </a:fld>
            <a:endParaRPr lang="en-US"/>
          </a:p>
        </p:txBody>
      </p:sp>
    </p:spTree>
    <p:extLst>
      <p:ext uri="{BB962C8B-B14F-4D97-AF65-F5344CB8AC3E}">
        <p14:creationId xmlns:p14="http://schemas.microsoft.com/office/powerpoint/2010/main" val="2905499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660A23-0CDF-4AAB-BD1A-814939FD7137}"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298975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60A23-0CDF-4AAB-BD1A-814939FD7137}"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54080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60A23-0CDF-4AAB-BD1A-814939FD7137}"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331747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60A23-0CDF-4AAB-BD1A-814939FD7137}"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17174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660A23-0CDF-4AAB-BD1A-814939FD7137}" type="datetimeFigureOut">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311246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660A23-0CDF-4AAB-BD1A-814939FD7137}" type="datetimeFigureOut">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411582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660A23-0CDF-4AAB-BD1A-814939FD7137}" type="datetimeFigureOut">
              <a:rPr lang="en-US" smtClean="0"/>
              <a:t>4/17/2021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28206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660A23-0CDF-4AAB-BD1A-814939FD7137}" type="datetimeFigureOut">
              <a:rPr lang="en-US" smtClean="0"/>
              <a:t>4/17/2021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14718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60A23-0CDF-4AAB-BD1A-814939FD7137}" type="datetimeFigureOut">
              <a:rPr lang="en-US" smtClean="0"/>
              <a:t>4/17/2021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207624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660A23-0CDF-4AAB-BD1A-814939FD7137}" type="datetimeFigureOut">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372676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660A23-0CDF-4AAB-BD1A-814939FD7137}" type="datetimeFigureOut">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5E70B-FA63-420D-9806-12FBDC4FD54D}" type="slidenum">
              <a:rPr lang="en-US" smtClean="0"/>
              <a:t>‹#›</a:t>
            </a:fld>
            <a:endParaRPr lang="en-US"/>
          </a:p>
        </p:txBody>
      </p:sp>
    </p:spTree>
    <p:extLst>
      <p:ext uri="{BB962C8B-B14F-4D97-AF65-F5344CB8AC3E}">
        <p14:creationId xmlns:p14="http://schemas.microsoft.com/office/powerpoint/2010/main" val="360077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60A23-0CDF-4AAB-BD1A-814939FD7137}" type="datetimeFigureOut">
              <a:rPr lang="en-US" smtClean="0"/>
              <a:t>4/17/2021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5E70B-FA63-420D-9806-12FBDC4FD54D}" type="slidenum">
              <a:rPr lang="en-US" smtClean="0"/>
              <a:t>‹#›</a:t>
            </a:fld>
            <a:endParaRPr lang="en-US"/>
          </a:p>
        </p:txBody>
      </p:sp>
    </p:spTree>
    <p:extLst>
      <p:ext uri="{BB962C8B-B14F-4D97-AF65-F5344CB8AC3E}">
        <p14:creationId xmlns:p14="http://schemas.microsoft.com/office/powerpoint/2010/main" val="2008611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s://www.downes.ca/presentation/54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en.unesco.org/news/open-university-china-awarded-unesco-prize-its-use-ai-empower-rural-learners"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usrides-trajetsenbus.ca/en/ep-13-en"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busrides-trajetsenbus.c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hortsims.com/"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groups/366photos/"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daily.ds106.us/tdc338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100daystooffload.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downes.ca/news/OLDaily.htm"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downes.ca/archive/1996/isiit/cade.htm"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file/d/1S2QgHnPRYkrmq4DcZYn3l-pBUYJsXPPi/view"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ata-flair.training/blogs/machine-learning-project-ideas/" TargetMode="External"/><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hortsims.com/"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www.pinterest.ca/rootswingsk/distance-learning-idea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mediasmarts.ca/"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youtube.com/playlist?app=desktop&amp;list=PLMnF7vW2Mvk6nbkwzhytJlfSX6Qw1QeH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foundry.com/insights/film-tv/volumetric-video-capture"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sketchfab.com/3d-models/cat-flip-29308353e5aa49129393074cfa66ccb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cs.moodle.org/310/en/Activities"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elearning.3rdwavemedia.com/blog/make-moodle-course-public-without-asking-user-log-guest/202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github.com/cogdog/splotbox" TargetMode="External"/><Relationship Id="rId5" Type="http://schemas.openxmlformats.org/officeDocument/2006/relationships/hyperlink" Target="https://splot.ca/" TargetMode="External"/><Relationship Id="rId4" Type="http://schemas.openxmlformats.org/officeDocument/2006/relationships/hyperlink" Target="https://cricket.trubox.ca/"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hyperlink" Target="https://soundcloud.com/" TargetMode="External"/><Relationship Id="rId7" Type="http://schemas.openxmlformats.org/officeDocument/2006/relationships/hyperlink" Target="https://educationalist.substack.com/p/hear-me-out" TargetMode="External"/><Relationship Id="rId2" Type="http://schemas.openxmlformats.org/officeDocument/2006/relationships/hyperlink" Target="https://anchor.fm/" TargetMode="External"/><Relationship Id="rId1" Type="http://schemas.openxmlformats.org/officeDocument/2006/relationships/slideLayout" Target="../slideLayouts/slideLayout2.xml"/><Relationship Id="rId6" Type="http://schemas.openxmlformats.org/officeDocument/2006/relationships/hyperlink" Target="https://zencastr.com/" TargetMode="External"/><Relationship Id="rId5" Type="http://schemas.openxmlformats.org/officeDocument/2006/relationships/hyperlink" Target="https://archive.org/" TargetMode="External"/><Relationship Id="rId4" Type="http://schemas.openxmlformats.org/officeDocument/2006/relationships/hyperlink" Target="https://create.blubrry.com/resources/podcast-media-hostin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cbc.ca/news/canada/calgary/gauntlet-student-journalism-magazine-1.4069994"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zoom.us/" TargetMode="External"/><Relationship Id="rId3" Type="http://schemas.openxmlformats.org/officeDocument/2006/relationships/hyperlink" Target="https://studio.youtube.com/" TargetMode="External"/><Relationship Id="rId7" Type="http://schemas.openxmlformats.org/officeDocument/2006/relationships/hyperlink" Target="https://screencast-o-matic.com/" TargetMode="External"/><Relationship Id="rId2" Type="http://schemas.openxmlformats.org/officeDocument/2006/relationships/hyperlink" Target="https://obsproject.com/" TargetMode="External"/><Relationship Id="rId1" Type="http://schemas.openxmlformats.org/officeDocument/2006/relationships/slideLayout" Target="../slideLayouts/slideLayout2.xml"/><Relationship Id="rId6" Type="http://schemas.openxmlformats.org/officeDocument/2006/relationships/hyperlink" Target="https://www.screencastify.com/" TargetMode="External"/><Relationship Id="rId5" Type="http://schemas.openxmlformats.org/officeDocument/2006/relationships/hyperlink" Target="http://www.kathleenamorris.com/2019/04/10/loom-screencast/" TargetMode="External"/><Relationship Id="rId10" Type="http://schemas.openxmlformats.org/officeDocument/2006/relationships/image" Target="../media/image43.jpg"/><Relationship Id="rId4" Type="http://schemas.openxmlformats.org/officeDocument/2006/relationships/hyperlink" Target="https://www.loom.com/my-videos" TargetMode="External"/><Relationship Id="rId9" Type="http://schemas.openxmlformats.org/officeDocument/2006/relationships/hyperlink" Target="https://www.twitch.tv/p/en/strea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bit.ly/quicktechguide"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jp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hyperlink" Target="https://ifttt.com/"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piktochart.com/" TargetMode="External"/><Relationship Id="rId13" Type="http://schemas.openxmlformats.org/officeDocument/2006/relationships/hyperlink" Target="https://www.lucidchart.com/users/registerLevel#/pricing" TargetMode="External"/><Relationship Id="rId1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hyperlink" Target="https://padlet.com/" TargetMode="External"/><Relationship Id="rId12" Type="http://schemas.openxmlformats.org/officeDocument/2006/relationships/hyperlink" Target="https://www.visme.co/" TargetMode="External"/><Relationship Id="rId17" Type="http://schemas.openxmlformats.org/officeDocument/2006/relationships/hyperlink" Target="https://app.diagrams.net/" TargetMode="External"/><Relationship Id="rId2" Type="http://schemas.openxmlformats.org/officeDocument/2006/relationships/image" Target="../media/image65.jpg"/><Relationship Id="rId16" Type="http://schemas.openxmlformats.org/officeDocument/2006/relationships/hyperlink" Target="https://genial.ly/" TargetMode="External"/><Relationship Id="rId1" Type="http://schemas.openxmlformats.org/officeDocument/2006/relationships/slideLayout" Target="../slideLayouts/slideLayout2.xml"/><Relationship Id="rId6" Type="http://schemas.openxmlformats.org/officeDocument/2006/relationships/hyperlink" Target="https://www.theedublogger.com/canva/" TargetMode="External"/><Relationship Id="rId11" Type="http://schemas.openxmlformats.org/officeDocument/2006/relationships/hyperlink" Target="https://docs.google.com/slides" TargetMode="External"/><Relationship Id="rId5" Type="http://schemas.openxmlformats.org/officeDocument/2006/relationships/hyperlink" Target="https://www.canva.com/" TargetMode="External"/><Relationship Id="rId15" Type="http://schemas.openxmlformats.org/officeDocument/2006/relationships/hyperlink" Target="https://mural.co/" TargetMode="External"/><Relationship Id="rId10" Type="http://schemas.openxmlformats.org/officeDocument/2006/relationships/hyperlink" Target="https://miro.com/" TargetMode="External"/><Relationship Id="rId4" Type="http://schemas.openxmlformats.org/officeDocument/2006/relationships/image" Target="../media/image67.png"/><Relationship Id="rId9" Type="http://schemas.openxmlformats.org/officeDocument/2006/relationships/hyperlink" Target="https://www.mindmeister.com/" TargetMode="External"/><Relationship Id="rId14" Type="http://schemas.openxmlformats.org/officeDocument/2006/relationships/hyperlink" Target="https://www.educatorstechnology.com/2020/04/a-visual-workspace-to-enhance-remote.html"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bccampus.ca/wp-content/uploads/2020/06/Report_Removing-Barriers-to-Online-Learning-Through-a-Teaching-and-Learning-Lens.pdf" TargetMode="Externa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s://www.cawi-ivtf.org/sites/default/files/publications/advancing-equity-inclusion-web_0.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files.eric.ed.gov/fulltext/EJ1183002.pdf"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ectacenter.org/~pdfs/decrp/PG_Env_EverydayLearningatHome_family_print_2017.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wgu.edu/heyteach/article/guide-giving-clear-instructions-students-that-they-will-actually-follow2001.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bslearningmedia.org/collection/everyday-learni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adisonaudubon.org/stand-alone-activities"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bowarts.org/news/stay-on-topic-with-bow-arts" TargetMode="External"/><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valamis.com/hub/lifelong-learning"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2.deloitte.com/us/en/insights/topics/talent/six-signature-traits-of-inclusive-leadership.html"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oecd.org/education/ceri/47229500.pdf" TargetMode="External"/><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hyperlink" Target="https://builtin.com/diversity-inclusion/diversity-in-the-workplace-statistics" TargetMode="External"/><Relationship Id="rId4" Type="http://schemas.openxmlformats.org/officeDocument/2006/relationships/hyperlink" Target="https://www.insidehighered.com/digital-learning/blogs/online-trending-now/changing-market-postsecondary-educatio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l.acm.org/doi/abs/10.1145/2451856.2451868"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blogs.lse.ac.uk/politicsandpolicy/job-guarantees-education-reform/"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www.theatlantic.com/magazine/archive/2020/12/school-wasnt-so-great-before-covid-either/616923/"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eedly.com/"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mall bird on a branch&#10;&#10;Description automatically generated with medium confidence">
            <a:extLst>
              <a:ext uri="{FF2B5EF4-FFF2-40B4-BE49-F238E27FC236}">
                <a16:creationId xmlns:a16="http://schemas.microsoft.com/office/drawing/2014/main" id="{F503F6F9-F2E2-4B7C-9D4D-3C12C87E3A7C}"/>
              </a:ext>
            </a:extLst>
          </p:cNvPr>
          <p:cNvPicPr>
            <a:picLocks noChangeAspect="1"/>
          </p:cNvPicPr>
          <p:nvPr/>
        </p:nvPicPr>
        <p:blipFill rotWithShape="1">
          <a:blip r:embed="rId2">
            <a:extLst>
              <a:ext uri="{28A0092B-C50C-407E-A947-70E740481C1C}">
                <a14:useLocalDpi xmlns:a14="http://schemas.microsoft.com/office/drawing/2010/main" val="0"/>
              </a:ext>
            </a:extLst>
          </a:blip>
          <a:srcRect t="5684" b="15644"/>
          <a:stretch/>
        </p:blipFill>
        <p:spPr>
          <a:xfrm>
            <a:off x="20" y="206071"/>
            <a:ext cx="9143980" cy="4801868"/>
          </a:xfrm>
          <a:prstGeom prst="rect">
            <a:avLst/>
          </a:prstGeom>
        </p:spPr>
      </p:pic>
      <p:pic>
        <p:nvPicPr>
          <p:cNvPr id="33" name="Picture 32">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9122"/>
          <a:stretch/>
        </p:blipFill>
        <p:spPr>
          <a:xfrm flipV="1">
            <a:off x="0" y="0"/>
            <a:ext cx="9143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35" name="Picture 34">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3840845"/>
            <a:ext cx="9146285"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7" name="Rectangle 36">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5390368"/>
            <a:ext cx="9141714"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B043D-1FA6-4BEF-9712-0B6BFC625D89}"/>
              </a:ext>
            </a:extLst>
          </p:cNvPr>
          <p:cNvSpPr>
            <a:spLocks noGrp="1"/>
          </p:cNvSpPr>
          <p:nvPr>
            <p:ph type="ctrTitle"/>
          </p:nvPr>
        </p:nvSpPr>
        <p:spPr>
          <a:xfrm>
            <a:off x="603363" y="5427675"/>
            <a:ext cx="7944130" cy="656946"/>
          </a:xfrm>
        </p:spPr>
        <p:txBody>
          <a:bodyPr anchor="t">
            <a:noAutofit/>
          </a:bodyPr>
          <a:lstStyle/>
          <a:p>
            <a:pPr algn="l"/>
            <a:r>
              <a:rPr lang="en-US" sz="4400" dirty="0">
                <a:solidFill>
                  <a:srgbClr val="000000"/>
                </a:solidFill>
              </a:rPr>
              <a:t>Supporting Everyday Learning</a:t>
            </a:r>
          </a:p>
        </p:txBody>
      </p:sp>
      <p:sp>
        <p:nvSpPr>
          <p:cNvPr id="3" name="Subtitle 2">
            <a:extLst>
              <a:ext uri="{FF2B5EF4-FFF2-40B4-BE49-F238E27FC236}">
                <a16:creationId xmlns:a16="http://schemas.microsoft.com/office/drawing/2014/main" id="{E7525CFD-0F44-4DDE-9A36-26466762FEB6}"/>
              </a:ext>
            </a:extLst>
          </p:cNvPr>
          <p:cNvSpPr>
            <a:spLocks noGrp="1"/>
          </p:cNvSpPr>
          <p:nvPr>
            <p:ph type="subTitle" idx="1"/>
          </p:nvPr>
        </p:nvSpPr>
        <p:spPr>
          <a:xfrm>
            <a:off x="603363" y="5914297"/>
            <a:ext cx="7062673" cy="484374"/>
          </a:xfrm>
        </p:spPr>
        <p:txBody>
          <a:bodyPr anchor="b">
            <a:normAutofit fontScale="92500"/>
          </a:bodyPr>
          <a:lstStyle/>
          <a:p>
            <a:pPr algn="l"/>
            <a:r>
              <a:rPr lang="en-US" sz="1600" dirty="0">
                <a:solidFill>
                  <a:srgbClr val="000000"/>
                </a:solidFill>
              </a:rPr>
              <a:t>Stephen Downes, CNIE 2021, April 20, 2021    </a:t>
            </a:r>
            <a:r>
              <a:rPr lang="en-US" sz="1600" dirty="0">
                <a:solidFill>
                  <a:srgbClr val="000000"/>
                </a:solidFill>
                <a:hlinkClick r:id="rId4"/>
              </a:rPr>
              <a:t>https://www.downes.ca/presentation/546</a:t>
            </a:r>
            <a:r>
              <a:rPr lang="en-US" sz="1600" dirty="0">
                <a:solidFill>
                  <a:srgbClr val="000000"/>
                </a:solidFill>
              </a:rPr>
              <a:t> </a:t>
            </a:r>
          </a:p>
        </p:txBody>
      </p:sp>
    </p:spTree>
    <p:extLst>
      <p:ext uri="{BB962C8B-B14F-4D97-AF65-F5344CB8AC3E}">
        <p14:creationId xmlns:p14="http://schemas.microsoft.com/office/powerpoint/2010/main" val="19003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35"/>
                                        </p:tgtEl>
                                        <p:attrNameLst>
                                          <p:attrName>style.visibility</p:attrName>
                                        </p:attrNameLst>
                                      </p:cBhvr>
                                      <p:to>
                                        <p:strVal val="visible"/>
                                      </p:to>
                                    </p:set>
                                    <p:animEffect transition="in" filter="fade">
                                      <p:cBhvr>
                                        <p:cTn id="13" dur="700"/>
                                        <p:tgtEl>
                                          <p:spTgt spid="35"/>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33"/>
                                        </p:tgtEl>
                                        <p:attrNameLst>
                                          <p:attrName>style.visibility</p:attrName>
                                        </p:attrNameLst>
                                      </p:cBhvr>
                                      <p:to>
                                        <p:strVal val="visible"/>
                                      </p:to>
                                    </p:set>
                                    <p:animEffect transition="in" filter="fade">
                                      <p:cBhvr>
                                        <p:cTn id="16" dur="700"/>
                                        <p:tgtEl>
                                          <p:spTgt spid="33"/>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72">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7" name="Rectangle 74">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288350"/>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511824" y="510047"/>
            <a:ext cx="2667000" cy="1645920"/>
          </a:xfrm>
        </p:spPr>
        <p:txBody>
          <a:bodyPr>
            <a:normAutofit/>
          </a:bodyPr>
          <a:lstStyle/>
          <a:p>
            <a:r>
              <a:rPr lang="en-US" dirty="0"/>
              <a:t>Magazines</a:t>
            </a:r>
          </a:p>
        </p:txBody>
      </p:sp>
      <p:sp>
        <p:nvSpPr>
          <p:cNvPr id="1048" name="Rectangle 76">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980964"/>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9" name="Rectangle 78">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5268" y="1326149"/>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Content Placeholder 1029">
            <a:extLst>
              <a:ext uri="{FF2B5EF4-FFF2-40B4-BE49-F238E27FC236}">
                <a16:creationId xmlns:a16="http://schemas.microsoft.com/office/drawing/2014/main" id="{EE219B99-94E4-41AF-9E9E-0D41EFC90D7A}"/>
              </a:ext>
            </a:extLst>
          </p:cNvPr>
          <p:cNvSpPr>
            <a:spLocks noGrp="1"/>
          </p:cNvSpPr>
          <p:nvPr>
            <p:ph idx="1"/>
          </p:nvPr>
        </p:nvSpPr>
        <p:spPr>
          <a:xfrm>
            <a:off x="3569603" y="510047"/>
            <a:ext cx="4980276" cy="1645920"/>
          </a:xfrm>
        </p:spPr>
        <p:txBody>
          <a:bodyPr anchor="ctr">
            <a:normAutofit/>
          </a:bodyPr>
          <a:lstStyle/>
          <a:p>
            <a:pPr marL="0" indent="0">
              <a:buNone/>
            </a:pPr>
            <a:r>
              <a:rPr lang="en-US" sz="2400" dirty="0"/>
              <a:t>Magazines offer a window to the public on current research and offer a frequent reminder of the institution’s value to the community.</a:t>
            </a:r>
          </a:p>
        </p:txBody>
      </p:sp>
      <p:pic>
        <p:nvPicPr>
          <p:cNvPr id="7" name="Picture 6" descr="Graphical user interface&#10;&#10;Description automatically generated with low confidence">
            <a:extLst>
              <a:ext uri="{FF2B5EF4-FFF2-40B4-BE49-F238E27FC236}">
                <a16:creationId xmlns:a16="http://schemas.microsoft.com/office/drawing/2014/main" id="{149C5C85-A42A-4674-ADB6-7CA138F5C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59" y="2606462"/>
            <a:ext cx="2674894" cy="3639312"/>
          </a:xfrm>
          <a:prstGeom prst="rect">
            <a:avLst/>
          </a:prstGeom>
        </p:spPr>
      </p:pic>
      <p:pic>
        <p:nvPicPr>
          <p:cNvPr id="1026" name="Picture 2" descr="All Issues">
            <a:extLst>
              <a:ext uri="{FF2B5EF4-FFF2-40B4-BE49-F238E27FC236}">
                <a16:creationId xmlns:a16="http://schemas.microsoft.com/office/drawing/2014/main" id="{F37B5D77-765F-4391-BD79-328F55F7D3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60699" y="2686205"/>
            <a:ext cx="2688336" cy="347982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Diagram&#10;&#10;Description automatically generated with medium confidence">
            <a:extLst>
              <a:ext uri="{FF2B5EF4-FFF2-40B4-BE49-F238E27FC236}">
                <a16:creationId xmlns:a16="http://schemas.microsoft.com/office/drawing/2014/main" id="{24FB519C-6844-40A7-9F0D-124EFCB2F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061" y="2761513"/>
            <a:ext cx="2688336" cy="3329209"/>
          </a:xfrm>
          <a:prstGeom prst="rect">
            <a:avLst/>
          </a:prstGeom>
        </p:spPr>
      </p:pic>
    </p:spTree>
    <p:extLst>
      <p:ext uri="{BB962C8B-B14F-4D97-AF65-F5344CB8AC3E}">
        <p14:creationId xmlns:p14="http://schemas.microsoft.com/office/powerpoint/2010/main" val="3332882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7" name="Oval 16">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7" name="Straight Connector 2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group of people sitting around a table outside&#10;&#10;Description automatically generated">
            <a:extLst>
              <a:ext uri="{FF2B5EF4-FFF2-40B4-BE49-F238E27FC236}">
                <a16:creationId xmlns:a16="http://schemas.microsoft.com/office/drawing/2014/main" id="{CA0541A5-9CC7-40C4-8398-86B19F8F9798}"/>
              </a:ext>
            </a:extLst>
          </p:cNvPr>
          <p:cNvPicPr>
            <a:picLocks noChangeAspect="1"/>
          </p:cNvPicPr>
          <p:nvPr/>
        </p:nvPicPr>
        <p:blipFill rotWithShape="1">
          <a:blip r:embed="rId2">
            <a:extLst>
              <a:ext uri="{28A0092B-C50C-407E-A947-70E740481C1C}">
                <a14:useLocalDpi xmlns:a14="http://schemas.microsoft.com/office/drawing/2010/main" val="0"/>
              </a:ext>
            </a:extLst>
          </a:blip>
          <a:srcRect t="1811" r="1" b="15286"/>
          <a:stretch/>
        </p:blipFill>
        <p:spPr>
          <a:xfrm>
            <a:off x="469942" y="317578"/>
            <a:ext cx="8138333" cy="3508437"/>
          </a:xfrm>
          <a:prstGeom prst="rect">
            <a:avLst/>
          </a:prstGeom>
        </p:spPr>
      </p:pic>
      <p:grpSp>
        <p:nvGrpSpPr>
          <p:cNvPr id="32" name="Group 31">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3" name="Straight Connector 32">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1" name="Straight Connector 4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326551" y="4048930"/>
            <a:ext cx="2615158" cy="2129586"/>
          </a:xfrm>
          <a:noFill/>
        </p:spPr>
        <p:txBody>
          <a:bodyPr anchor="t">
            <a:normAutofit/>
          </a:bodyPr>
          <a:lstStyle/>
          <a:p>
            <a:r>
              <a:rPr lang="en-US" dirty="0">
                <a:solidFill>
                  <a:schemeClr val="bg1"/>
                </a:solidFill>
              </a:rPr>
              <a:t>OUC for Rural learners</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2635623" y="4018143"/>
            <a:ext cx="6236711" cy="2653053"/>
          </a:xfrm>
          <a:noFill/>
        </p:spPr>
        <p:txBody>
          <a:bodyPr anchor="t">
            <a:normAutofit/>
          </a:bodyPr>
          <a:lstStyle/>
          <a:p>
            <a:pPr marL="0" indent="0">
              <a:buNone/>
            </a:pPr>
            <a:r>
              <a:rPr lang="en-US" sz="2600" dirty="0">
                <a:solidFill>
                  <a:schemeClr val="bg1"/>
                </a:solidFill>
              </a:rPr>
              <a:t>“As local residents are mainly engaged in agriculture, forestry, animal husbandry and fishery, the University developed learning resources, which can be easily accessed via mobile applications from anywhere, including while working in the field or on the farm.”</a:t>
            </a:r>
          </a:p>
        </p:txBody>
      </p:sp>
      <p:sp>
        <p:nvSpPr>
          <p:cNvPr id="7" name="TextBox 6">
            <a:extLst>
              <a:ext uri="{FF2B5EF4-FFF2-40B4-BE49-F238E27FC236}">
                <a16:creationId xmlns:a16="http://schemas.microsoft.com/office/drawing/2014/main" id="{8A5EA113-CE1D-46D8-9C01-7FB2B225ACD2}"/>
              </a:ext>
            </a:extLst>
          </p:cNvPr>
          <p:cNvSpPr txBox="1"/>
          <p:nvPr/>
        </p:nvSpPr>
        <p:spPr>
          <a:xfrm>
            <a:off x="460203" y="3519261"/>
            <a:ext cx="8138333" cy="350843"/>
          </a:xfrm>
          <a:prstGeom prst="rect">
            <a:avLst/>
          </a:prstGeom>
          <a:solidFill>
            <a:srgbClr val="000000">
              <a:alpha val="50000"/>
            </a:srgbClr>
          </a:solidFill>
          <a:ln>
            <a:noFill/>
          </a:ln>
        </p:spPr>
        <p:txBody>
          <a:bodyPr wrap="square">
            <a:noAutofit/>
          </a:bodyPr>
          <a:lstStyle/>
          <a:p>
            <a:pPr algn="ctr">
              <a:spcAft>
                <a:spcPts val="600"/>
              </a:spcAft>
            </a:pPr>
            <a:r>
              <a:rPr lang="en-US" sz="1100">
                <a:solidFill>
                  <a:srgbClr val="FFFFFF"/>
                </a:solidFill>
                <a:hlinkClick r:id="rId3">
                  <a:extLst>
                    <a:ext uri="{A12FA001-AC4F-418D-AE19-62706E023703}">
                      <ahyp:hlinkClr xmlns:ahyp="http://schemas.microsoft.com/office/drawing/2018/hyperlinkcolor" val="tx"/>
                    </a:ext>
                  </a:extLst>
                </a:hlinkClick>
              </a:rPr>
              <a:t>https://en.unesco.org/news/open-university-china-awarded-unesco-prize-its-use-ai-empower-rural-learners</a:t>
            </a:r>
            <a:r>
              <a:rPr lang="en-US" sz="1100">
                <a:solidFill>
                  <a:srgbClr val="FFFFFF"/>
                </a:solidFill>
              </a:rPr>
              <a:t> </a:t>
            </a:r>
          </a:p>
        </p:txBody>
      </p:sp>
    </p:spTree>
    <p:extLst>
      <p:ext uri="{BB962C8B-B14F-4D97-AF65-F5344CB8AC3E}">
        <p14:creationId xmlns:p14="http://schemas.microsoft.com/office/powerpoint/2010/main" val="256599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21732"/>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402CD1-8BBE-4F14-88E3-24EE251BF716}"/>
              </a:ext>
            </a:extLst>
          </p:cNvPr>
          <p:cNvPicPr>
            <a:picLocks noChangeAspect="1"/>
          </p:cNvPicPr>
          <p:nvPr/>
        </p:nvPicPr>
        <p:blipFill>
          <a:blip r:embed="rId2"/>
          <a:stretch>
            <a:fillRect/>
          </a:stretch>
        </p:blipFill>
        <p:spPr>
          <a:xfrm>
            <a:off x="444949" y="549714"/>
            <a:ext cx="4895150" cy="3646887"/>
          </a:xfrm>
          <a:prstGeom prst="rect">
            <a:avLst/>
          </a:prstGeom>
        </p:spPr>
      </p:pic>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0891"/>
            <a:ext cx="5293730" cy="1964266"/>
          </a:xfrm>
          <a:prstGeom prst="rect">
            <a:avLst/>
          </a:prstGeom>
          <a:solidFill>
            <a:srgbClr val="514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393192" y="4765962"/>
            <a:ext cx="4945641" cy="1649351"/>
          </a:xfrm>
        </p:spPr>
        <p:txBody>
          <a:bodyPr>
            <a:normAutofit/>
          </a:bodyPr>
          <a:lstStyle/>
          <a:p>
            <a:r>
              <a:rPr lang="en-US" dirty="0" err="1">
                <a:solidFill>
                  <a:srgbClr val="FFFFFF"/>
                </a:solidFill>
              </a:rPr>
              <a:t>Busrides</a:t>
            </a:r>
            <a:endParaRPr lang="en-US" dirty="0">
              <a:solidFill>
                <a:srgbClr val="FFFFFF"/>
              </a:solidFill>
            </a:endParaRPr>
          </a:p>
        </p:txBody>
      </p:sp>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6021989" y="917725"/>
            <a:ext cx="2568554" cy="3848238"/>
          </a:xfrm>
        </p:spPr>
        <p:txBody>
          <a:bodyPr anchor="ctr">
            <a:normAutofit/>
          </a:bodyPr>
          <a:lstStyle/>
          <a:p>
            <a:pPr marL="0" indent="0">
              <a:buNone/>
            </a:pPr>
            <a:r>
              <a:rPr lang="en-US" sz="2600" dirty="0">
                <a:solidFill>
                  <a:srgbClr val="FFFFFF"/>
                </a:solidFill>
              </a:rPr>
              <a:t>“We want to give all public servants a basic and shared conceptualization of a Government of Canada ‘digital’ lens before they move on…”</a:t>
            </a:r>
          </a:p>
        </p:txBody>
      </p:sp>
      <p:sp>
        <p:nvSpPr>
          <p:cNvPr id="7" name="TextBox 6">
            <a:extLst>
              <a:ext uri="{FF2B5EF4-FFF2-40B4-BE49-F238E27FC236}">
                <a16:creationId xmlns:a16="http://schemas.microsoft.com/office/drawing/2014/main" id="{8A5EA113-CE1D-46D8-9C01-7FB2B225ACD2}"/>
              </a:ext>
            </a:extLst>
          </p:cNvPr>
          <p:cNvSpPr txBox="1"/>
          <p:nvPr/>
        </p:nvSpPr>
        <p:spPr>
          <a:xfrm>
            <a:off x="6021989" y="4854125"/>
            <a:ext cx="2452089" cy="507831"/>
          </a:xfrm>
          <a:prstGeom prst="rect">
            <a:avLst/>
          </a:prstGeom>
          <a:noFill/>
        </p:spPr>
        <p:txBody>
          <a:bodyPr wrap="square">
            <a:spAutoFit/>
          </a:bodyPr>
          <a:lstStyle/>
          <a:p>
            <a:pPr>
              <a:spcAft>
                <a:spcPts val="600"/>
              </a:spcAft>
            </a:pPr>
            <a:r>
              <a:rPr lang="en-US" sz="1350" dirty="0">
                <a:solidFill>
                  <a:srgbClr val="0563C1"/>
                </a:solidFill>
                <a:hlinkClick r:id="rId3">
                  <a:extLst>
                    <a:ext uri="{A12FA001-AC4F-418D-AE19-62706E023703}">
                      <ahyp:hlinkClr xmlns:ahyp="http://schemas.microsoft.com/office/drawing/2018/hyperlinkcolor" val="tx"/>
                    </a:ext>
                  </a:extLst>
                </a:hlinkClick>
              </a:rPr>
              <a:t>https</a:t>
            </a:r>
            <a:r>
              <a:rPr lang="en-US" sz="1350" dirty="0">
                <a:solidFill>
                  <a:schemeClr val="bg1"/>
                </a:solidFill>
                <a:hlinkClick r:id="rId3">
                  <a:extLst>
                    <a:ext uri="{A12FA001-AC4F-418D-AE19-62706E023703}">
                      <ahyp:hlinkClr xmlns:ahyp="http://schemas.microsoft.com/office/drawing/2018/hyperlinkcolor" val="tx"/>
                    </a:ext>
                  </a:extLst>
                </a:hlinkClick>
              </a:rPr>
              <a:t>://www.busrides-trajetsenbus.ca/en/ep-13-en</a:t>
            </a:r>
            <a:r>
              <a:rPr lang="en-US" sz="1350" dirty="0">
                <a:solidFill>
                  <a:schemeClr val="bg1"/>
                </a:solidFill>
              </a:rPr>
              <a:t>  </a:t>
            </a:r>
          </a:p>
        </p:txBody>
      </p:sp>
      <p:sp>
        <p:nvSpPr>
          <p:cNvPr id="10" name="TextBox 9">
            <a:extLst>
              <a:ext uri="{FF2B5EF4-FFF2-40B4-BE49-F238E27FC236}">
                <a16:creationId xmlns:a16="http://schemas.microsoft.com/office/drawing/2014/main" id="{BC59E96B-511F-43CF-B4D4-52CE73CC4B1D}"/>
              </a:ext>
            </a:extLst>
          </p:cNvPr>
          <p:cNvSpPr txBox="1"/>
          <p:nvPr/>
        </p:nvSpPr>
        <p:spPr>
          <a:xfrm>
            <a:off x="393192" y="4176617"/>
            <a:ext cx="4572000" cy="369332"/>
          </a:xfrm>
          <a:prstGeom prst="rect">
            <a:avLst/>
          </a:prstGeom>
          <a:noFill/>
        </p:spPr>
        <p:txBody>
          <a:bodyPr wrap="square">
            <a:spAutoFit/>
          </a:bodyPr>
          <a:lstStyle/>
          <a:p>
            <a:pPr>
              <a:spcAft>
                <a:spcPts val="600"/>
              </a:spcAft>
            </a:pPr>
            <a:r>
              <a:rPr lang="en-US" sz="1800" dirty="0">
                <a:hlinkClick r:id="rId4"/>
              </a:rPr>
              <a:t>https://www.busrides-trajetsenbus.ca/</a:t>
            </a:r>
            <a:endParaRPr lang="en-US" sz="1800" dirty="0"/>
          </a:p>
        </p:txBody>
      </p:sp>
    </p:spTree>
    <p:extLst>
      <p:ext uri="{BB962C8B-B14F-4D97-AF65-F5344CB8AC3E}">
        <p14:creationId xmlns:p14="http://schemas.microsoft.com/office/powerpoint/2010/main" val="1403876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66667" y="4551036"/>
            <a:ext cx="3213315" cy="1687143"/>
          </a:xfrm>
        </p:spPr>
        <p:txBody>
          <a:bodyPr anchor="t">
            <a:normAutofit/>
          </a:bodyPr>
          <a:lstStyle/>
          <a:p>
            <a:r>
              <a:rPr lang="en-US" dirty="0">
                <a:solidFill>
                  <a:schemeClr val="bg1"/>
                </a:solidFill>
              </a:rPr>
              <a:t>Short Sims</a:t>
            </a:r>
          </a:p>
        </p:txBody>
      </p:sp>
      <p:sp>
        <p:nvSpPr>
          <p:cNvPr id="19" name="Rectangle 1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3EC2B5C8-AA76-4A05-BBC6-425E9234655F}"/>
              </a:ext>
            </a:extLst>
          </p:cNvPr>
          <p:cNvPicPr>
            <a:picLocks noChangeAspect="1"/>
          </p:cNvPicPr>
          <p:nvPr/>
        </p:nvPicPr>
        <p:blipFill rotWithShape="1">
          <a:blip r:embed="rId2">
            <a:extLst>
              <a:ext uri="{28A0092B-C50C-407E-A947-70E740481C1C}">
                <a14:useLocalDpi xmlns:a14="http://schemas.microsoft.com/office/drawing/2010/main" val="0"/>
              </a:ext>
            </a:extLst>
          </a:blip>
          <a:srcRect r="-2" b="13827"/>
          <a:stretch/>
        </p:blipFill>
        <p:spPr>
          <a:xfrm>
            <a:off x="866667" y="637762"/>
            <a:ext cx="7417323" cy="3579308"/>
          </a:xfrm>
          <a:prstGeom prst="rect">
            <a:avLst/>
          </a:prstGeom>
        </p:spPr>
      </p:pic>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4544112"/>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4589172" y="4750698"/>
            <a:ext cx="4554828" cy="2434345"/>
          </a:xfrm>
        </p:spPr>
        <p:txBody>
          <a:bodyPr>
            <a:normAutofit/>
          </a:bodyPr>
          <a:lstStyle/>
          <a:p>
            <a:pPr marL="0" indent="0">
              <a:buNone/>
            </a:pPr>
            <a:r>
              <a:rPr lang="en-US" sz="2600" dirty="0"/>
              <a:t>“Online scenarios where people learn by doing that are still cost- and time- effective to create and deploy… they map to how we learn in life. ”</a:t>
            </a:r>
          </a:p>
        </p:txBody>
      </p:sp>
      <p:sp>
        <p:nvSpPr>
          <p:cNvPr id="7" name="TextBox 6">
            <a:extLst>
              <a:ext uri="{FF2B5EF4-FFF2-40B4-BE49-F238E27FC236}">
                <a16:creationId xmlns:a16="http://schemas.microsoft.com/office/drawing/2014/main" id="{8A5EA113-CE1D-46D8-9C01-7FB2B225ACD2}"/>
              </a:ext>
            </a:extLst>
          </p:cNvPr>
          <p:cNvSpPr txBox="1"/>
          <p:nvPr/>
        </p:nvSpPr>
        <p:spPr>
          <a:xfrm>
            <a:off x="932511" y="5244566"/>
            <a:ext cx="2432050" cy="300082"/>
          </a:xfrm>
          <a:prstGeom prst="rect">
            <a:avLst/>
          </a:prstGeom>
          <a:solidFill>
            <a:schemeClr val="tx1">
              <a:lumMod val="50000"/>
              <a:lumOff val="50000"/>
            </a:schemeClr>
          </a:solidFill>
        </p:spPr>
        <p:txBody>
          <a:bodyPr wrap="square">
            <a:spAutoFit/>
          </a:bodyPr>
          <a:lstStyle/>
          <a:p>
            <a:pPr>
              <a:spcAft>
                <a:spcPts val="600"/>
              </a:spcAft>
            </a:pPr>
            <a:r>
              <a:rPr lang="en-US" sz="1350" dirty="0">
                <a:hlinkClick r:id="rId3"/>
              </a:rPr>
              <a:t>https://www.shortsims.com/</a:t>
            </a:r>
            <a:r>
              <a:rPr lang="en-US" sz="1350" dirty="0"/>
              <a:t>   </a:t>
            </a:r>
            <a:endParaRPr lang="en-US" sz="1350"/>
          </a:p>
        </p:txBody>
      </p:sp>
    </p:spTree>
    <p:extLst>
      <p:ext uri="{BB962C8B-B14F-4D97-AF65-F5344CB8AC3E}">
        <p14:creationId xmlns:p14="http://schemas.microsoft.com/office/powerpoint/2010/main" val="3404456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491490" y="365125"/>
            <a:ext cx="3840085" cy="1692794"/>
          </a:xfrm>
        </p:spPr>
        <p:txBody>
          <a:bodyPr>
            <a:normAutofit/>
          </a:bodyPr>
          <a:lstStyle/>
          <a:p>
            <a:r>
              <a:rPr lang="en-US" dirty="0"/>
              <a:t>Daily Photo</a:t>
            </a:r>
          </a:p>
        </p:txBody>
      </p:sp>
      <p:cxnSp>
        <p:nvCxnSpPr>
          <p:cNvPr id="13"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491490" y="2575034"/>
            <a:ext cx="3840085" cy="3462228"/>
          </a:xfrm>
        </p:spPr>
        <p:txBody>
          <a:bodyPr>
            <a:normAutofit fontScale="92500"/>
          </a:bodyPr>
          <a:lstStyle/>
          <a:p>
            <a:pPr marL="0" indent="0">
              <a:buNone/>
            </a:pPr>
            <a:r>
              <a:rPr lang="en-US" dirty="0"/>
              <a:t>“Welcome to the (woah) 14th year of this daily photo group. Besides sharing one photo per day, share some appreciation by commenting on other people's photos. For 2021... same group, same URL, no real rules.”</a:t>
            </a:r>
          </a:p>
        </p:txBody>
      </p:sp>
      <p:pic>
        <p:nvPicPr>
          <p:cNvPr id="6" name="Picture 5" descr="A cat sitting on a ledge&#10;&#10;Description automatically generated with low confidence">
            <a:extLst>
              <a:ext uri="{FF2B5EF4-FFF2-40B4-BE49-F238E27FC236}">
                <a16:creationId xmlns:a16="http://schemas.microsoft.com/office/drawing/2014/main" id="{6D458447-EDA3-46DB-BC09-3DDD8457E62E}"/>
              </a:ext>
            </a:extLst>
          </p:cNvPr>
          <p:cNvPicPr>
            <a:picLocks noChangeAspect="1"/>
          </p:cNvPicPr>
          <p:nvPr/>
        </p:nvPicPr>
        <p:blipFill rotWithShape="1">
          <a:blip r:embed="rId2">
            <a:extLst>
              <a:ext uri="{28A0092B-C50C-407E-A947-70E740481C1C}">
                <a14:useLocalDpi xmlns:a14="http://schemas.microsoft.com/office/drawing/2010/main" val="0"/>
              </a:ext>
            </a:extLst>
          </a:blip>
          <a:srcRect l="29445" r="18774"/>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extBox 6">
            <a:extLst>
              <a:ext uri="{FF2B5EF4-FFF2-40B4-BE49-F238E27FC236}">
                <a16:creationId xmlns:a16="http://schemas.microsoft.com/office/drawing/2014/main" id="{8A5EA113-CE1D-46D8-9C01-7FB2B225ACD2}"/>
              </a:ext>
            </a:extLst>
          </p:cNvPr>
          <p:cNvSpPr txBox="1"/>
          <p:nvPr/>
        </p:nvSpPr>
        <p:spPr>
          <a:xfrm>
            <a:off x="514350" y="6192791"/>
            <a:ext cx="7745819" cy="300082"/>
          </a:xfrm>
          <a:prstGeom prst="rect">
            <a:avLst/>
          </a:prstGeom>
          <a:noFill/>
        </p:spPr>
        <p:txBody>
          <a:bodyPr wrap="square">
            <a:spAutoFit/>
          </a:bodyPr>
          <a:lstStyle/>
          <a:p>
            <a:pPr>
              <a:spcAft>
                <a:spcPts val="600"/>
              </a:spcAft>
            </a:pPr>
            <a:r>
              <a:rPr lang="en-US" sz="1350">
                <a:hlinkClick r:id="rId3"/>
              </a:rPr>
              <a:t>https://www.flickr.com/groups/366photos/</a:t>
            </a:r>
            <a:r>
              <a:rPr lang="en-US" sz="1350"/>
              <a:t> </a:t>
            </a:r>
          </a:p>
        </p:txBody>
      </p:sp>
    </p:spTree>
    <p:extLst>
      <p:ext uri="{BB962C8B-B14F-4D97-AF65-F5344CB8AC3E}">
        <p14:creationId xmlns:p14="http://schemas.microsoft.com/office/powerpoint/2010/main" val="2451404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628650" y="4669977"/>
            <a:ext cx="3275693" cy="1822895"/>
          </a:xfrm>
        </p:spPr>
        <p:txBody>
          <a:bodyPr anchor="t">
            <a:normAutofit/>
          </a:bodyPr>
          <a:lstStyle/>
          <a:p>
            <a:r>
              <a:rPr lang="en-US" dirty="0">
                <a:solidFill>
                  <a:schemeClr val="bg1"/>
                </a:solidFill>
              </a:rPr>
              <a:t>DS 106 Daily Create</a:t>
            </a:r>
          </a:p>
        </p:txBody>
      </p:sp>
      <p:pic>
        <p:nvPicPr>
          <p:cNvPr id="6" name="Picture 5" descr="A cat looking at a bird&#10;&#10;Description automatically generated with low confidence">
            <a:extLst>
              <a:ext uri="{FF2B5EF4-FFF2-40B4-BE49-F238E27FC236}">
                <a16:creationId xmlns:a16="http://schemas.microsoft.com/office/drawing/2014/main" id="{7E30B0A3-FEFA-434D-8524-CE9A15512F0A}"/>
              </a:ext>
            </a:extLst>
          </p:cNvPr>
          <p:cNvPicPr>
            <a:picLocks noChangeAspect="1"/>
          </p:cNvPicPr>
          <p:nvPr/>
        </p:nvPicPr>
        <p:blipFill rotWithShape="1">
          <a:blip r:embed="rId2">
            <a:extLst>
              <a:ext uri="{28A0092B-C50C-407E-A947-70E740481C1C}">
                <a14:useLocalDpi xmlns:a14="http://schemas.microsoft.com/office/drawing/2010/main" val="0"/>
              </a:ext>
            </a:extLst>
          </a:blip>
          <a:srcRect t="16168" b="17044"/>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9" name="Group 18">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20" name="Freeform: Shape 19">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3851686" y="4403680"/>
            <a:ext cx="5274762" cy="2336799"/>
          </a:xfrm>
        </p:spPr>
        <p:txBody>
          <a:bodyPr>
            <a:normAutofit lnSpcReduction="10000"/>
          </a:bodyPr>
          <a:lstStyle/>
          <a:p>
            <a:pPr marL="0" indent="0">
              <a:buNone/>
            </a:pPr>
            <a:r>
              <a:rPr lang="en-US" sz="2600" dirty="0">
                <a:solidFill>
                  <a:schemeClr val="bg1">
                    <a:alpha val="80000"/>
                  </a:schemeClr>
                </a:solidFill>
              </a:rPr>
              <a:t>“We encourage you to challenge yourself to create something new each day instead of using older photos or videos. But there are no enforced rules- if you re-use media, think how you can make it new by re-editing them.</a:t>
            </a:r>
            <a:r>
              <a:rPr lang="en-US" sz="1900" dirty="0">
                <a:solidFill>
                  <a:schemeClr val="bg1">
                    <a:alpha val="80000"/>
                  </a:schemeClr>
                </a:solidFill>
              </a:rPr>
              <a:t>  ”</a:t>
            </a:r>
          </a:p>
        </p:txBody>
      </p:sp>
      <p:sp>
        <p:nvSpPr>
          <p:cNvPr id="7" name="TextBox 6">
            <a:extLst>
              <a:ext uri="{FF2B5EF4-FFF2-40B4-BE49-F238E27FC236}">
                <a16:creationId xmlns:a16="http://schemas.microsoft.com/office/drawing/2014/main" id="{8A5EA113-CE1D-46D8-9C01-7FB2B225ACD2}"/>
              </a:ext>
            </a:extLst>
          </p:cNvPr>
          <p:cNvSpPr txBox="1"/>
          <p:nvPr/>
        </p:nvSpPr>
        <p:spPr>
          <a:xfrm>
            <a:off x="514350" y="6192791"/>
            <a:ext cx="7745819" cy="300082"/>
          </a:xfrm>
          <a:prstGeom prst="rect">
            <a:avLst/>
          </a:prstGeom>
          <a:noFill/>
        </p:spPr>
        <p:txBody>
          <a:bodyPr wrap="square">
            <a:spAutoFit/>
          </a:bodyPr>
          <a:lstStyle/>
          <a:p>
            <a:pPr>
              <a:spcAft>
                <a:spcPts val="600"/>
              </a:spcAft>
            </a:pPr>
            <a:r>
              <a:rPr lang="en-US" sz="1350" dirty="0">
                <a:hlinkClick r:id="rId4"/>
              </a:rPr>
              <a:t>https://daily.ds106.us/tdc3385/</a:t>
            </a:r>
            <a:r>
              <a:rPr lang="en-US" sz="1350" dirty="0"/>
              <a:t> </a:t>
            </a:r>
          </a:p>
        </p:txBody>
      </p:sp>
    </p:spTree>
    <p:extLst>
      <p:ext uri="{BB962C8B-B14F-4D97-AF65-F5344CB8AC3E}">
        <p14:creationId xmlns:p14="http://schemas.microsoft.com/office/powerpoint/2010/main" val="122623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5138056" y="493486"/>
            <a:ext cx="3377293" cy="5999387"/>
          </a:xfrm>
          <a:solidFill>
            <a:schemeClr val="bg2"/>
          </a:solidFill>
        </p:spPr>
        <p:txBody>
          <a:bodyPr>
            <a:normAutofit/>
          </a:bodyPr>
          <a:lstStyle/>
          <a:p>
            <a:pPr marL="0" indent="0">
              <a:buNone/>
            </a:pPr>
            <a:r>
              <a:rPr lang="en-US" sz="2600" dirty="0"/>
              <a:t>“Posts don’t need to be long-form, deep, meaningful, or even that well written…. What’s important is that you’re writing about the things you want to write about.”</a:t>
            </a:r>
          </a:p>
        </p:txBody>
      </p:sp>
      <p:sp>
        <p:nvSpPr>
          <p:cNvPr id="7" name="TextBox 6">
            <a:extLst>
              <a:ext uri="{FF2B5EF4-FFF2-40B4-BE49-F238E27FC236}">
                <a16:creationId xmlns:a16="http://schemas.microsoft.com/office/drawing/2014/main" id="{8A5EA113-CE1D-46D8-9C01-7FB2B225ACD2}"/>
              </a:ext>
            </a:extLst>
          </p:cNvPr>
          <p:cNvSpPr txBox="1"/>
          <p:nvPr/>
        </p:nvSpPr>
        <p:spPr>
          <a:xfrm>
            <a:off x="628651" y="6192791"/>
            <a:ext cx="7501570" cy="300082"/>
          </a:xfrm>
          <a:prstGeom prst="rect">
            <a:avLst/>
          </a:prstGeom>
          <a:noFill/>
        </p:spPr>
        <p:txBody>
          <a:bodyPr wrap="square">
            <a:spAutoFit/>
          </a:bodyPr>
          <a:lstStyle/>
          <a:p>
            <a:r>
              <a:rPr lang="en-US" sz="1350" dirty="0">
                <a:hlinkClick r:id="rId2"/>
              </a:rPr>
              <a:t>https://100daystooffload.com/</a:t>
            </a:r>
            <a:r>
              <a:rPr lang="en-US" sz="1350" dirty="0"/>
              <a:t> </a:t>
            </a:r>
          </a:p>
        </p:txBody>
      </p:sp>
      <p:pic>
        <p:nvPicPr>
          <p:cNvPr id="6" name="Picture 5">
            <a:extLst>
              <a:ext uri="{FF2B5EF4-FFF2-40B4-BE49-F238E27FC236}">
                <a16:creationId xmlns:a16="http://schemas.microsoft.com/office/drawing/2014/main" id="{8135CCC0-3955-4C7F-925C-DFF7FA304CF7}"/>
              </a:ext>
            </a:extLst>
          </p:cNvPr>
          <p:cNvPicPr>
            <a:picLocks noChangeAspect="1"/>
          </p:cNvPicPr>
          <p:nvPr/>
        </p:nvPicPr>
        <p:blipFill>
          <a:blip r:embed="rId3"/>
          <a:stretch>
            <a:fillRect/>
          </a:stretch>
        </p:blipFill>
        <p:spPr>
          <a:xfrm>
            <a:off x="350382" y="654729"/>
            <a:ext cx="4543425" cy="2838450"/>
          </a:xfrm>
          <a:prstGeom prst="rect">
            <a:avLst/>
          </a:prstGeom>
        </p:spPr>
      </p:pic>
      <p:sp>
        <p:nvSpPr>
          <p:cNvPr id="8" name="Rectangle 7">
            <a:extLst>
              <a:ext uri="{FF2B5EF4-FFF2-40B4-BE49-F238E27FC236}">
                <a16:creationId xmlns:a16="http://schemas.microsoft.com/office/drawing/2014/main" id="{A2D9A52F-42C0-45D4-8DDC-293B97AF96EC}"/>
              </a:ext>
            </a:extLst>
          </p:cNvPr>
          <p:cNvSpPr/>
          <p:nvPr/>
        </p:nvSpPr>
        <p:spPr>
          <a:xfrm>
            <a:off x="708705" y="4397828"/>
            <a:ext cx="7562397" cy="14949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72898" y="4756377"/>
            <a:ext cx="7886700" cy="777874"/>
          </a:xfrm>
        </p:spPr>
        <p:txBody>
          <a:bodyPr/>
          <a:lstStyle/>
          <a:p>
            <a:r>
              <a:rPr lang="en-US" dirty="0">
                <a:solidFill>
                  <a:schemeClr val="bg1">
                    <a:lumMod val="95000"/>
                  </a:schemeClr>
                </a:solidFill>
              </a:rPr>
              <a:t>100 Days to Offload</a:t>
            </a:r>
          </a:p>
        </p:txBody>
      </p:sp>
    </p:spTree>
    <p:extLst>
      <p:ext uri="{BB962C8B-B14F-4D97-AF65-F5344CB8AC3E}">
        <p14:creationId xmlns:p14="http://schemas.microsoft.com/office/powerpoint/2010/main" val="1391926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4383314" y="365127"/>
            <a:ext cx="4132036" cy="777874"/>
          </a:xfrm>
          <a:solidFill>
            <a:schemeClr val="accent2">
              <a:lumMod val="50000"/>
            </a:schemeClr>
          </a:solidFill>
        </p:spPr>
        <p:txBody>
          <a:bodyPr/>
          <a:lstStyle/>
          <a:p>
            <a:r>
              <a:rPr lang="en-US" dirty="0">
                <a:solidFill>
                  <a:schemeClr val="bg1">
                    <a:lumMod val="95000"/>
                  </a:schemeClr>
                </a:solidFill>
              </a:rPr>
              <a:t>OLDaily</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4383314" y="1299667"/>
            <a:ext cx="4132036" cy="4351338"/>
          </a:xfrm>
        </p:spPr>
        <p:txBody>
          <a:bodyPr/>
          <a:lstStyle/>
          <a:p>
            <a:pPr marL="0" indent="0">
              <a:buNone/>
            </a:pPr>
            <a:r>
              <a:rPr lang="en-US" dirty="0"/>
              <a:t>“Posts don’t need to be long-form, deep, meaningful, or even that well written…. What’s important is that you’re writing about the things you want to write about.”</a:t>
            </a:r>
          </a:p>
        </p:txBody>
      </p:sp>
      <p:pic>
        <p:nvPicPr>
          <p:cNvPr id="8" name="Picture 7">
            <a:extLst>
              <a:ext uri="{FF2B5EF4-FFF2-40B4-BE49-F238E27FC236}">
                <a16:creationId xmlns:a16="http://schemas.microsoft.com/office/drawing/2014/main" id="{B2321C4D-0CFE-40EC-813C-46180DC7C793}"/>
              </a:ext>
            </a:extLst>
          </p:cNvPr>
          <p:cNvPicPr>
            <a:picLocks noChangeAspect="1"/>
          </p:cNvPicPr>
          <p:nvPr/>
        </p:nvPicPr>
        <p:blipFill>
          <a:blip r:embed="rId2"/>
          <a:stretch>
            <a:fillRect/>
          </a:stretch>
        </p:blipFill>
        <p:spPr>
          <a:xfrm>
            <a:off x="-1" y="0"/>
            <a:ext cx="4174435" cy="6858000"/>
          </a:xfrm>
          <a:prstGeom prst="rect">
            <a:avLst/>
          </a:prstGeom>
        </p:spPr>
      </p:pic>
      <p:sp>
        <p:nvSpPr>
          <p:cNvPr id="10" name="TextBox 9">
            <a:extLst>
              <a:ext uri="{FF2B5EF4-FFF2-40B4-BE49-F238E27FC236}">
                <a16:creationId xmlns:a16="http://schemas.microsoft.com/office/drawing/2014/main" id="{F214F409-B61F-4AA5-9652-DD1E7777B5F9}"/>
              </a:ext>
            </a:extLst>
          </p:cNvPr>
          <p:cNvSpPr txBox="1"/>
          <p:nvPr/>
        </p:nvSpPr>
        <p:spPr>
          <a:xfrm>
            <a:off x="4383314" y="4195725"/>
            <a:ext cx="4412343" cy="369332"/>
          </a:xfrm>
          <a:prstGeom prst="rect">
            <a:avLst/>
          </a:prstGeom>
          <a:noFill/>
        </p:spPr>
        <p:txBody>
          <a:bodyPr wrap="square">
            <a:spAutoFit/>
          </a:bodyPr>
          <a:lstStyle/>
          <a:p>
            <a:r>
              <a:rPr lang="en-US" dirty="0">
                <a:hlinkClick r:id="rId3"/>
              </a:rPr>
              <a:t>https://www.downes.ca/news/OLDaily.htm</a:t>
            </a:r>
            <a:r>
              <a:rPr lang="en-US" dirty="0"/>
              <a:t> </a:t>
            </a:r>
          </a:p>
        </p:txBody>
      </p:sp>
      <p:pic>
        <p:nvPicPr>
          <p:cNvPr id="12" name="Picture 11">
            <a:extLst>
              <a:ext uri="{FF2B5EF4-FFF2-40B4-BE49-F238E27FC236}">
                <a16:creationId xmlns:a16="http://schemas.microsoft.com/office/drawing/2014/main" id="{B8178FF5-4BC7-4F88-8232-5EA3CAF8E800}"/>
              </a:ext>
            </a:extLst>
          </p:cNvPr>
          <p:cNvPicPr>
            <a:picLocks noChangeAspect="1"/>
          </p:cNvPicPr>
          <p:nvPr/>
        </p:nvPicPr>
        <p:blipFill>
          <a:blip r:embed="rId4"/>
          <a:stretch>
            <a:fillRect/>
          </a:stretch>
        </p:blipFill>
        <p:spPr>
          <a:xfrm>
            <a:off x="4432928" y="4721723"/>
            <a:ext cx="3522261" cy="314325"/>
          </a:xfrm>
          <a:prstGeom prst="rect">
            <a:avLst/>
          </a:prstGeom>
        </p:spPr>
      </p:pic>
    </p:spTree>
    <p:extLst>
      <p:ext uri="{BB962C8B-B14F-4D97-AF65-F5344CB8AC3E}">
        <p14:creationId xmlns:p14="http://schemas.microsoft.com/office/powerpoint/2010/main" val="501957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A31D932-2D4D-404D-978B-F291B6E95768}"/>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More Examples?</a:t>
            </a:r>
          </a:p>
        </p:txBody>
      </p:sp>
    </p:spTree>
    <p:extLst>
      <p:ext uri="{BB962C8B-B14F-4D97-AF65-F5344CB8AC3E}">
        <p14:creationId xmlns:p14="http://schemas.microsoft.com/office/powerpoint/2010/main" val="280893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mall black bird&#10;&#10;Description automatically generated with low confidence">
            <a:extLst>
              <a:ext uri="{FF2B5EF4-FFF2-40B4-BE49-F238E27FC236}">
                <a16:creationId xmlns:a16="http://schemas.microsoft.com/office/drawing/2014/main" id="{42BDF6EF-AD87-4F13-9824-D155A5604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29" y="0"/>
            <a:ext cx="10274458" cy="6857999"/>
          </a:xfrm>
          <a:prstGeom prst="rect">
            <a:avLst/>
          </a:prstGeom>
        </p:spPr>
      </p:pic>
      <p:sp>
        <p:nvSpPr>
          <p:cNvPr id="8"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22960" y="325550"/>
            <a:ext cx="7543800" cy="419103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dirty="0">
                <a:solidFill>
                  <a:srgbClr val="FFFFFF"/>
                </a:solidFill>
              </a:rPr>
              <a:t>Types</a:t>
            </a:r>
          </a:p>
        </p:txBody>
      </p:sp>
    </p:spTree>
    <p:extLst>
      <p:ext uri="{BB962C8B-B14F-4D97-AF65-F5344CB8AC3E}">
        <p14:creationId xmlns:p14="http://schemas.microsoft.com/office/powerpoint/2010/main" val="146914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FBD2-6DE3-4334-AD05-31259FFA11C8}"/>
              </a:ext>
            </a:extLst>
          </p:cNvPr>
          <p:cNvSpPr>
            <a:spLocks noGrp="1"/>
          </p:cNvSpPr>
          <p:nvPr>
            <p:ph type="title"/>
          </p:nvPr>
        </p:nvSpPr>
        <p:spPr/>
        <p:txBody>
          <a:bodyPr/>
          <a:lstStyle/>
          <a:p>
            <a:r>
              <a:rPr lang="en-US"/>
              <a:t>We’ve Been Here Before…</a:t>
            </a:r>
            <a:endParaRPr lang="en-US" dirty="0"/>
          </a:p>
        </p:txBody>
      </p:sp>
      <p:pic>
        <p:nvPicPr>
          <p:cNvPr id="9" name="Content Placeholder 8" descr="Graphical user interface, application, Word&#10;&#10;Description automatically generated">
            <a:extLst>
              <a:ext uri="{FF2B5EF4-FFF2-40B4-BE49-F238E27FC236}">
                <a16:creationId xmlns:a16="http://schemas.microsoft.com/office/drawing/2014/main" id="{DBF83C34-0EF1-4DC3-A1E7-7946DD882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1049" y="1380690"/>
            <a:ext cx="5680875" cy="4927517"/>
          </a:xfrm>
        </p:spPr>
      </p:pic>
      <p:sp>
        <p:nvSpPr>
          <p:cNvPr id="5" name="TextBox 4">
            <a:extLst>
              <a:ext uri="{FF2B5EF4-FFF2-40B4-BE49-F238E27FC236}">
                <a16:creationId xmlns:a16="http://schemas.microsoft.com/office/drawing/2014/main" id="{26C27E3B-94F4-4E88-A972-46C21B11E8B1}"/>
              </a:ext>
            </a:extLst>
          </p:cNvPr>
          <p:cNvSpPr txBox="1"/>
          <p:nvPr/>
        </p:nvSpPr>
        <p:spPr>
          <a:xfrm>
            <a:off x="542924" y="6308208"/>
            <a:ext cx="5648325" cy="369332"/>
          </a:xfrm>
          <a:prstGeom prst="rect">
            <a:avLst/>
          </a:prstGeom>
          <a:noFill/>
        </p:spPr>
        <p:txBody>
          <a:bodyPr wrap="square">
            <a:spAutoFit/>
          </a:bodyPr>
          <a:lstStyle/>
          <a:p>
            <a:r>
              <a:rPr lang="en-US" dirty="0">
                <a:hlinkClick r:id="rId3"/>
              </a:rPr>
              <a:t>https://www.downes.ca/archive/1996/isiit/cade.htm</a:t>
            </a:r>
            <a:r>
              <a:rPr lang="en-US" dirty="0"/>
              <a:t>  </a:t>
            </a:r>
          </a:p>
        </p:txBody>
      </p:sp>
      <p:pic>
        <p:nvPicPr>
          <p:cNvPr id="7" name="Picture 6">
            <a:extLst>
              <a:ext uri="{FF2B5EF4-FFF2-40B4-BE49-F238E27FC236}">
                <a16:creationId xmlns:a16="http://schemas.microsoft.com/office/drawing/2014/main" id="{8AC88667-2764-4EFF-AF52-6FBEC01F7927}"/>
              </a:ext>
            </a:extLst>
          </p:cNvPr>
          <p:cNvPicPr>
            <a:picLocks noChangeAspect="1"/>
          </p:cNvPicPr>
          <p:nvPr/>
        </p:nvPicPr>
        <p:blipFill>
          <a:blip r:embed="rId4"/>
          <a:stretch>
            <a:fillRect/>
          </a:stretch>
        </p:blipFill>
        <p:spPr>
          <a:xfrm>
            <a:off x="2133600" y="2903024"/>
            <a:ext cx="5630040" cy="3127386"/>
          </a:xfrm>
          <a:prstGeom prst="rect">
            <a:avLst/>
          </a:prstGeom>
        </p:spPr>
      </p:pic>
      <p:pic>
        <p:nvPicPr>
          <p:cNvPr id="13" name="Picture 12">
            <a:extLst>
              <a:ext uri="{FF2B5EF4-FFF2-40B4-BE49-F238E27FC236}">
                <a16:creationId xmlns:a16="http://schemas.microsoft.com/office/drawing/2014/main" id="{C59816A2-CD9B-480E-84F4-9742373CE19A}"/>
              </a:ext>
            </a:extLst>
          </p:cNvPr>
          <p:cNvPicPr>
            <a:picLocks noChangeAspect="1"/>
          </p:cNvPicPr>
          <p:nvPr/>
        </p:nvPicPr>
        <p:blipFill>
          <a:blip r:embed="rId5"/>
          <a:stretch>
            <a:fillRect/>
          </a:stretch>
        </p:blipFill>
        <p:spPr>
          <a:xfrm>
            <a:off x="3019652" y="2378195"/>
            <a:ext cx="3983953" cy="178738"/>
          </a:xfrm>
          <a:prstGeom prst="rect">
            <a:avLst/>
          </a:prstGeom>
        </p:spPr>
      </p:pic>
    </p:spTree>
    <p:extLst>
      <p:ext uri="{BB962C8B-B14F-4D97-AF65-F5344CB8AC3E}">
        <p14:creationId xmlns:p14="http://schemas.microsoft.com/office/powerpoint/2010/main" val="2677848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D5AD63-BD3E-41B0-AC75-135554224B3D}"/>
              </a:ext>
            </a:extLst>
          </p:cNvPr>
          <p:cNvSpPr/>
          <p:nvPr/>
        </p:nvSpPr>
        <p:spPr>
          <a:xfrm>
            <a:off x="0" y="0"/>
            <a:ext cx="9141713"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F6F868-40C8-4F80-8FF1-D5EA07C85F01}"/>
              </a:ext>
            </a:extLst>
          </p:cNvPr>
          <p:cNvSpPr/>
          <p:nvPr/>
        </p:nvSpPr>
        <p:spPr>
          <a:xfrm>
            <a:off x="304800" y="276730"/>
            <a:ext cx="8562109" cy="6304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756138" y="174032"/>
            <a:ext cx="7631723" cy="1111843"/>
          </a:xfrm>
        </p:spPr>
        <p:txBody>
          <a:bodyPr anchor="ctr">
            <a:normAutofit/>
          </a:bodyPr>
          <a:lstStyle/>
          <a:p>
            <a:pPr algn="ctr"/>
            <a:r>
              <a:rPr lang="en-US" dirty="0"/>
              <a:t>Conversations or Debates</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756138" y="1459907"/>
            <a:ext cx="7631722" cy="767904"/>
          </a:xfrm>
        </p:spPr>
        <p:txBody>
          <a:bodyPr anchor="ctr">
            <a:normAutofit/>
          </a:bodyPr>
          <a:lstStyle/>
          <a:p>
            <a:pPr marL="0" indent="0" algn="ctr">
              <a:buNone/>
            </a:pPr>
            <a:r>
              <a:rPr lang="en-US" sz="1700" dirty="0"/>
              <a:t>“Effective discourse depends on negotiating existing information (given information) and constantly coming up with new information. ”</a:t>
            </a:r>
          </a:p>
        </p:txBody>
      </p:sp>
      <p:pic>
        <p:nvPicPr>
          <p:cNvPr id="6" name="Picture 5" descr="Graphical user interface, text, application&#10;&#10;Description automatically generated">
            <a:extLst>
              <a:ext uri="{FF2B5EF4-FFF2-40B4-BE49-F238E27FC236}">
                <a16:creationId xmlns:a16="http://schemas.microsoft.com/office/drawing/2014/main" id="{EC568171-7D0F-48E7-98FE-E921A72BEE8C}"/>
              </a:ext>
            </a:extLst>
          </p:cNvPr>
          <p:cNvPicPr>
            <a:picLocks noChangeAspect="1"/>
          </p:cNvPicPr>
          <p:nvPr/>
        </p:nvPicPr>
        <p:blipFill>
          <a:blip r:embed="rId2"/>
          <a:stretch>
            <a:fillRect/>
          </a:stretch>
        </p:blipFill>
        <p:spPr>
          <a:xfrm>
            <a:off x="741991" y="2304803"/>
            <a:ext cx="7645869" cy="3899393"/>
          </a:xfrm>
          <a:prstGeom prst="rect">
            <a:avLst/>
          </a:prstGeom>
        </p:spPr>
      </p:pic>
      <p:sp>
        <p:nvSpPr>
          <p:cNvPr id="7" name="TextBox 6">
            <a:extLst>
              <a:ext uri="{FF2B5EF4-FFF2-40B4-BE49-F238E27FC236}">
                <a16:creationId xmlns:a16="http://schemas.microsoft.com/office/drawing/2014/main" id="{8A5EA113-CE1D-46D8-9C01-7FB2B225ACD2}"/>
              </a:ext>
            </a:extLst>
          </p:cNvPr>
          <p:cNvSpPr txBox="1"/>
          <p:nvPr/>
        </p:nvSpPr>
        <p:spPr>
          <a:xfrm>
            <a:off x="642041" y="6281189"/>
            <a:ext cx="7745819" cy="300082"/>
          </a:xfrm>
          <a:prstGeom prst="rect">
            <a:avLst/>
          </a:prstGeom>
          <a:noFill/>
        </p:spPr>
        <p:txBody>
          <a:bodyPr wrap="square">
            <a:spAutoFit/>
          </a:bodyPr>
          <a:lstStyle/>
          <a:p>
            <a:pPr>
              <a:spcAft>
                <a:spcPts val="600"/>
              </a:spcAft>
            </a:pPr>
            <a:r>
              <a:rPr lang="en-US" sz="1350" dirty="0">
                <a:hlinkClick r:id="rId3"/>
              </a:rPr>
              <a:t>https://drive.google.com/file/d/1S2QgHnPRYkrmq4DcZYn3l-pBUYJsXPPi/view</a:t>
            </a:r>
            <a:r>
              <a:rPr lang="en-US" sz="1350" dirty="0"/>
              <a:t> </a:t>
            </a:r>
          </a:p>
        </p:txBody>
      </p:sp>
    </p:spTree>
    <p:extLst>
      <p:ext uri="{BB962C8B-B14F-4D97-AF65-F5344CB8AC3E}">
        <p14:creationId xmlns:p14="http://schemas.microsoft.com/office/powerpoint/2010/main" val="428896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628650" y="365127"/>
            <a:ext cx="7886700" cy="777874"/>
          </a:xfrm>
        </p:spPr>
        <p:txBody>
          <a:bodyPr/>
          <a:lstStyle/>
          <a:p>
            <a:r>
              <a:rPr lang="en-US" dirty="0"/>
              <a:t>Projects and Activities</a:t>
            </a:r>
          </a:p>
        </p:txBody>
      </p:sp>
      <p:pic>
        <p:nvPicPr>
          <p:cNvPr id="6" name="Content Placeholder 5" descr="A screenshot of a computer&#10;&#10;Description automatically generated with low confidence">
            <a:extLst>
              <a:ext uri="{FF2B5EF4-FFF2-40B4-BE49-F238E27FC236}">
                <a16:creationId xmlns:a16="http://schemas.microsoft.com/office/drawing/2014/main" id="{277911A5-F51D-40F5-870F-7471E3101B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530" y="1289964"/>
            <a:ext cx="7745819" cy="3939858"/>
          </a:xfrm>
        </p:spPr>
      </p:pic>
      <p:sp>
        <p:nvSpPr>
          <p:cNvPr id="13" name="TextBox 12">
            <a:extLst>
              <a:ext uri="{FF2B5EF4-FFF2-40B4-BE49-F238E27FC236}">
                <a16:creationId xmlns:a16="http://schemas.microsoft.com/office/drawing/2014/main" id="{9D469C81-50CA-4335-83AC-595EEC7265DA}"/>
              </a:ext>
            </a:extLst>
          </p:cNvPr>
          <p:cNvSpPr txBox="1"/>
          <p:nvPr/>
        </p:nvSpPr>
        <p:spPr>
          <a:xfrm>
            <a:off x="628649" y="5696588"/>
            <a:ext cx="7573241" cy="646331"/>
          </a:xfrm>
          <a:prstGeom prst="rect">
            <a:avLst/>
          </a:prstGeom>
          <a:noFill/>
        </p:spPr>
        <p:txBody>
          <a:bodyPr wrap="square">
            <a:spAutoFit/>
          </a:bodyPr>
          <a:lstStyle/>
          <a:p>
            <a:r>
              <a:rPr lang="en-US" dirty="0"/>
              <a:t>Machine Learning Projects for 2021</a:t>
            </a:r>
          </a:p>
          <a:p>
            <a:r>
              <a:rPr lang="en-US" dirty="0">
                <a:hlinkClick r:id="rId3"/>
              </a:rPr>
              <a:t>https://data-flair.training/blogs/machine-learning-project-ideas/</a:t>
            </a:r>
            <a:r>
              <a:rPr lang="en-US" dirty="0"/>
              <a:t> </a:t>
            </a:r>
          </a:p>
        </p:txBody>
      </p:sp>
    </p:spTree>
    <p:extLst>
      <p:ext uri="{BB962C8B-B14F-4D97-AF65-F5344CB8AC3E}">
        <p14:creationId xmlns:p14="http://schemas.microsoft.com/office/powerpoint/2010/main" val="199358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1D91F165-92DB-43EB-B183-A7E3717CB81C}"/>
              </a:ext>
            </a:extLst>
          </p:cNvPr>
          <p:cNvPicPr>
            <a:picLocks noChangeAspect="1"/>
          </p:cNvPicPr>
          <p:nvPr/>
        </p:nvPicPr>
        <p:blipFill rotWithShape="1">
          <a:blip r:embed="rId2">
            <a:extLst>
              <a:ext uri="{28A0092B-C50C-407E-A947-70E740481C1C}">
                <a14:useLocalDpi xmlns:a14="http://schemas.microsoft.com/office/drawing/2010/main" val="0"/>
              </a:ext>
            </a:extLst>
          </a:blip>
          <a:srcRect l="14727" r="13291"/>
          <a:stretch/>
        </p:blipFill>
        <p:spPr>
          <a:xfrm>
            <a:off x="20" y="10"/>
            <a:ext cx="9141694"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214164" y="4096364"/>
            <a:ext cx="6949328" cy="863410"/>
          </a:xfrm>
        </p:spPr>
        <p:txBody>
          <a:bodyPr>
            <a:normAutofit/>
          </a:bodyPr>
          <a:lstStyle/>
          <a:p>
            <a:r>
              <a:rPr lang="en-US" sz="4000" dirty="0"/>
              <a:t>Link </a:t>
            </a:r>
            <a:r>
              <a:rPr lang="en-US" dirty="0"/>
              <a:t>Sharing</a:t>
            </a:r>
            <a:endParaRPr lang="en-US" sz="4000" dirty="0"/>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214164" y="4893196"/>
            <a:ext cx="7473957" cy="1239332"/>
          </a:xfrm>
        </p:spPr>
        <p:txBody>
          <a:bodyPr>
            <a:normAutofit/>
          </a:bodyPr>
          <a:lstStyle/>
          <a:p>
            <a:pPr marL="0" indent="0">
              <a:buNone/>
            </a:pPr>
            <a:r>
              <a:rPr lang="en-US" sz="2600" dirty="0"/>
              <a:t>It was one of the original activities on the web, but we’ve lost it in a sea of social media that does our link sharing for us (we just ‘like’ or ‘retweet’)</a:t>
            </a:r>
          </a:p>
        </p:txBody>
      </p:sp>
      <p:sp>
        <p:nvSpPr>
          <p:cNvPr id="7" name="TextBox 6">
            <a:extLst>
              <a:ext uri="{FF2B5EF4-FFF2-40B4-BE49-F238E27FC236}">
                <a16:creationId xmlns:a16="http://schemas.microsoft.com/office/drawing/2014/main" id="{8A5EA113-CE1D-46D8-9C01-7FB2B225ACD2}"/>
              </a:ext>
            </a:extLst>
          </p:cNvPr>
          <p:cNvSpPr txBox="1"/>
          <p:nvPr/>
        </p:nvSpPr>
        <p:spPr>
          <a:xfrm>
            <a:off x="514350" y="6192791"/>
            <a:ext cx="7745819" cy="300082"/>
          </a:xfrm>
          <a:prstGeom prst="rect">
            <a:avLst/>
          </a:prstGeom>
          <a:noFill/>
        </p:spPr>
        <p:txBody>
          <a:bodyPr wrap="square">
            <a:spAutoFit/>
          </a:bodyPr>
          <a:lstStyle/>
          <a:p>
            <a:pPr>
              <a:spcAft>
                <a:spcPts val="600"/>
              </a:spcAft>
            </a:pPr>
            <a:r>
              <a:rPr lang="en-US" sz="1350" dirty="0">
                <a:hlinkClick r:id="rId3"/>
              </a:rPr>
              <a:t>https://www.shortsims.com/</a:t>
            </a:r>
            <a:r>
              <a:rPr lang="en-US" sz="1350" dirty="0"/>
              <a:t>   </a:t>
            </a:r>
            <a:endParaRPr lang="en-US" sz="1350"/>
          </a:p>
        </p:txBody>
      </p:sp>
      <p:sp>
        <p:nvSpPr>
          <p:cNvPr id="10" name="TextBox 9">
            <a:extLst>
              <a:ext uri="{FF2B5EF4-FFF2-40B4-BE49-F238E27FC236}">
                <a16:creationId xmlns:a16="http://schemas.microsoft.com/office/drawing/2014/main" id="{C6A5FC2B-6E83-4EB1-A88C-876A3069BC24}"/>
              </a:ext>
            </a:extLst>
          </p:cNvPr>
          <p:cNvSpPr txBox="1"/>
          <p:nvPr/>
        </p:nvSpPr>
        <p:spPr>
          <a:xfrm>
            <a:off x="287134" y="6387426"/>
            <a:ext cx="6803388" cy="369332"/>
          </a:xfrm>
          <a:prstGeom prst="rect">
            <a:avLst/>
          </a:prstGeom>
          <a:solidFill>
            <a:schemeClr val="tx1">
              <a:lumMod val="75000"/>
            </a:schemeClr>
          </a:solidFill>
        </p:spPr>
        <p:txBody>
          <a:bodyPr wrap="square">
            <a:spAutoFit/>
          </a:bodyPr>
          <a:lstStyle/>
          <a:p>
            <a:r>
              <a:rPr lang="en-US" dirty="0">
                <a:hlinkClick r:id="rId4"/>
              </a:rPr>
              <a:t>https://www.pinterest.ca/rootswingsk/distance-learning-ideas/</a:t>
            </a:r>
            <a:r>
              <a:rPr lang="en-US" dirty="0"/>
              <a:t> </a:t>
            </a:r>
          </a:p>
        </p:txBody>
      </p:sp>
    </p:spTree>
    <p:extLst>
      <p:ext uri="{BB962C8B-B14F-4D97-AF65-F5344CB8AC3E}">
        <p14:creationId xmlns:p14="http://schemas.microsoft.com/office/powerpoint/2010/main" val="357491106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457199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66667" y="649674"/>
            <a:ext cx="3213315" cy="1687143"/>
          </a:xfrm>
        </p:spPr>
        <p:txBody>
          <a:bodyPr anchor="t">
            <a:normAutofit/>
          </a:bodyPr>
          <a:lstStyle/>
          <a:p>
            <a:r>
              <a:rPr lang="en-US">
                <a:solidFill>
                  <a:schemeClr val="bg1"/>
                </a:solidFill>
              </a:rPr>
              <a:t>Resource Centres</a:t>
            </a:r>
          </a:p>
        </p:txBody>
      </p:sp>
      <p:sp>
        <p:nvSpPr>
          <p:cNvPr id="13" name="Rectangle 1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0987" y="642750"/>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5064015" y="849338"/>
            <a:ext cx="3488313" cy="1736716"/>
          </a:xfrm>
        </p:spPr>
        <p:txBody>
          <a:bodyPr>
            <a:normAutofit/>
          </a:bodyPr>
          <a:lstStyle/>
          <a:p>
            <a:pPr marL="0" indent="0">
              <a:buNone/>
            </a:pPr>
            <a:r>
              <a:rPr lang="en-US" sz="1800" dirty="0"/>
              <a:t>“</a:t>
            </a:r>
            <a:r>
              <a:rPr lang="en-US" sz="1800" dirty="0" err="1"/>
              <a:t>MediaSmarts</a:t>
            </a:r>
            <a:r>
              <a:rPr lang="en-US" sz="1800" dirty="0"/>
              <a:t> is a Canadian not-for-profit charitable organization for digital and media literacy…  the critical thinking skills to engage with media as active and informed digital citizens.”</a:t>
            </a:r>
          </a:p>
        </p:txBody>
      </p:sp>
      <p:pic>
        <p:nvPicPr>
          <p:cNvPr id="6" name="Picture 5" descr="Graphical user interface, text&#10;&#10;Description automatically generated with medium confidence">
            <a:extLst>
              <a:ext uri="{FF2B5EF4-FFF2-40B4-BE49-F238E27FC236}">
                <a16:creationId xmlns:a16="http://schemas.microsoft.com/office/drawing/2014/main" id="{8B1A1572-6DB6-4136-B998-D3E74FBB1F5D}"/>
              </a:ext>
            </a:extLst>
          </p:cNvPr>
          <p:cNvPicPr>
            <a:picLocks noChangeAspect="1"/>
          </p:cNvPicPr>
          <p:nvPr/>
        </p:nvPicPr>
        <p:blipFill rotWithShape="1">
          <a:blip r:embed="rId2">
            <a:extLst>
              <a:ext uri="{28A0092B-C50C-407E-A947-70E740481C1C}">
                <a14:useLocalDpi xmlns:a14="http://schemas.microsoft.com/office/drawing/2010/main" val="0"/>
              </a:ext>
            </a:extLst>
          </a:blip>
          <a:srcRect r="-2" b="3486"/>
          <a:stretch/>
        </p:blipFill>
        <p:spPr>
          <a:xfrm>
            <a:off x="866667" y="2631774"/>
            <a:ext cx="7417323" cy="3579308"/>
          </a:xfrm>
          <a:prstGeom prst="rect">
            <a:avLst/>
          </a:prstGeom>
        </p:spPr>
      </p:pic>
      <p:sp>
        <p:nvSpPr>
          <p:cNvPr id="12" name="TextBox 11">
            <a:extLst>
              <a:ext uri="{FF2B5EF4-FFF2-40B4-BE49-F238E27FC236}">
                <a16:creationId xmlns:a16="http://schemas.microsoft.com/office/drawing/2014/main" id="{F8B6EB97-7A87-4489-B178-526ED58DDF48}"/>
              </a:ext>
            </a:extLst>
          </p:cNvPr>
          <p:cNvSpPr txBox="1"/>
          <p:nvPr/>
        </p:nvSpPr>
        <p:spPr>
          <a:xfrm>
            <a:off x="5064016" y="6355997"/>
            <a:ext cx="3209182" cy="300082"/>
          </a:xfrm>
          <a:prstGeom prst="rect">
            <a:avLst/>
          </a:prstGeom>
          <a:noFill/>
        </p:spPr>
        <p:txBody>
          <a:bodyPr wrap="square">
            <a:spAutoFit/>
          </a:bodyPr>
          <a:lstStyle/>
          <a:p>
            <a:r>
              <a:rPr lang="en-US" sz="1350" dirty="0">
                <a:hlinkClick r:id="rId3"/>
              </a:rPr>
              <a:t>https://mediasmarts.ca/</a:t>
            </a:r>
            <a:r>
              <a:rPr lang="en-US" sz="1350" dirty="0"/>
              <a:t> </a:t>
            </a:r>
          </a:p>
        </p:txBody>
      </p:sp>
    </p:spTree>
    <p:extLst>
      <p:ext uri="{BB962C8B-B14F-4D97-AF65-F5344CB8AC3E}">
        <p14:creationId xmlns:p14="http://schemas.microsoft.com/office/powerpoint/2010/main" val="3684964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9F87232-781F-4C86-A4FF-33A7062AC911}"/>
              </a:ext>
            </a:extLst>
          </p:cNvPr>
          <p:cNvPicPr>
            <a:picLocks noChangeAspect="1"/>
          </p:cNvPicPr>
          <p:nvPr/>
        </p:nvPicPr>
        <p:blipFill rotWithShape="1">
          <a:blip r:embed="rId2"/>
          <a:srcRect r="13663" b="3"/>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useBgFill="1">
        <p:nvSpPr>
          <p:cNvPr id="12"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A11579EB-8184-4975-AF87-A5DF8F1BC293}"/>
              </a:ext>
            </a:extLst>
          </p:cNvPr>
          <p:cNvSpPr>
            <a:spLocks noGrp="1"/>
          </p:cNvSpPr>
          <p:nvPr>
            <p:ph type="title"/>
          </p:nvPr>
        </p:nvSpPr>
        <p:spPr>
          <a:xfrm>
            <a:off x="336042" y="859536"/>
            <a:ext cx="3624601" cy="1243584"/>
          </a:xfrm>
        </p:spPr>
        <p:txBody>
          <a:bodyPr>
            <a:normAutofit/>
          </a:bodyPr>
          <a:lstStyle/>
          <a:p>
            <a:r>
              <a:rPr lang="en-US" dirty="0"/>
              <a:t>Video Series</a:t>
            </a:r>
          </a:p>
        </p:txBody>
      </p:sp>
      <p:sp>
        <p:nvSpPr>
          <p:cNvPr id="15"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249F16D-6BC1-47BB-BE5E-168FBE5FCF23}"/>
              </a:ext>
            </a:extLst>
          </p:cNvPr>
          <p:cNvSpPr>
            <a:spLocks noGrp="1"/>
          </p:cNvSpPr>
          <p:nvPr>
            <p:ph idx="1"/>
          </p:nvPr>
        </p:nvSpPr>
        <p:spPr>
          <a:xfrm>
            <a:off x="336042" y="2512611"/>
            <a:ext cx="3624602" cy="3664351"/>
          </a:xfrm>
        </p:spPr>
        <p:txBody>
          <a:bodyPr>
            <a:normAutofit/>
          </a:bodyPr>
          <a:lstStyle/>
          <a:p>
            <a:pPr marL="0" indent="0">
              <a:buNone/>
            </a:pPr>
            <a:r>
              <a:rPr lang="en-US" sz="2000" dirty="0"/>
              <a:t>What exactly is Leg Before Wicket? How do you bowl a No ball? Can a batsman force a Wide ball?</a:t>
            </a:r>
          </a:p>
          <a:p>
            <a:pPr marL="0" indent="0">
              <a:buNone/>
            </a:pPr>
            <a:r>
              <a:rPr lang="en-US" sz="2000" dirty="0"/>
              <a:t>Stephen Fry narrates this animated series, which has been produced as a helpful guide to clarify the Laws of Cricket by MCC.</a:t>
            </a:r>
          </a:p>
        </p:txBody>
      </p:sp>
      <p:pic>
        <p:nvPicPr>
          <p:cNvPr id="23" name="Picture 22">
            <a:extLst>
              <a:ext uri="{FF2B5EF4-FFF2-40B4-BE49-F238E27FC236}">
                <a16:creationId xmlns:a16="http://schemas.microsoft.com/office/drawing/2014/main" id="{EFBE1080-A176-4705-9B44-46531FBC6E81}"/>
              </a:ext>
            </a:extLst>
          </p:cNvPr>
          <p:cNvPicPr>
            <a:picLocks noChangeAspect="1"/>
          </p:cNvPicPr>
          <p:nvPr/>
        </p:nvPicPr>
        <p:blipFill>
          <a:blip r:embed="rId3"/>
          <a:stretch>
            <a:fillRect/>
          </a:stretch>
        </p:blipFill>
        <p:spPr>
          <a:xfrm>
            <a:off x="4565499" y="3429000"/>
            <a:ext cx="4492261" cy="3112550"/>
          </a:xfrm>
          <a:prstGeom prst="rect">
            <a:avLst/>
          </a:prstGeom>
          <a:ln w="3175">
            <a:solidFill>
              <a:schemeClr val="tx1"/>
            </a:solidFill>
          </a:ln>
        </p:spPr>
      </p:pic>
      <p:sp>
        <p:nvSpPr>
          <p:cNvPr id="25" name="TextBox 24">
            <a:extLst>
              <a:ext uri="{FF2B5EF4-FFF2-40B4-BE49-F238E27FC236}">
                <a16:creationId xmlns:a16="http://schemas.microsoft.com/office/drawing/2014/main" id="{AD490540-B681-4540-8AB3-10FFF9ADC52A}"/>
              </a:ext>
            </a:extLst>
          </p:cNvPr>
          <p:cNvSpPr txBox="1"/>
          <p:nvPr/>
        </p:nvSpPr>
        <p:spPr>
          <a:xfrm>
            <a:off x="249802" y="5472560"/>
            <a:ext cx="2805112" cy="954107"/>
          </a:xfrm>
          <a:prstGeom prst="rect">
            <a:avLst/>
          </a:prstGeom>
          <a:noFill/>
        </p:spPr>
        <p:txBody>
          <a:bodyPr wrap="square">
            <a:spAutoFit/>
          </a:bodyPr>
          <a:lstStyle/>
          <a:p>
            <a:r>
              <a:rPr lang="en-US" sz="1400" dirty="0"/>
              <a:t>Laws of Cricket: </a:t>
            </a:r>
            <a:r>
              <a:rPr lang="en-US" sz="1400" dirty="0">
                <a:hlinkClick r:id="rId4"/>
              </a:rPr>
              <a:t>https://www.youtube.com/playlist?app=desktop&amp;list=PLMnF7vW2Mvk6nbkwzhytJlfSX6Qw1QeH6</a:t>
            </a:r>
            <a:endParaRPr lang="en-US" sz="1400" dirty="0"/>
          </a:p>
        </p:txBody>
      </p:sp>
    </p:spTree>
    <p:extLst>
      <p:ext uri="{BB962C8B-B14F-4D97-AF65-F5344CB8AC3E}">
        <p14:creationId xmlns:p14="http://schemas.microsoft.com/office/powerpoint/2010/main" val="243924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79EB-8184-4975-AF87-A5DF8F1BC293}"/>
              </a:ext>
            </a:extLst>
          </p:cNvPr>
          <p:cNvSpPr>
            <a:spLocks noGrp="1"/>
          </p:cNvSpPr>
          <p:nvPr>
            <p:ph type="title"/>
          </p:nvPr>
        </p:nvSpPr>
        <p:spPr>
          <a:xfrm>
            <a:off x="360758" y="3752849"/>
            <a:ext cx="2706291" cy="2452687"/>
          </a:xfrm>
        </p:spPr>
        <p:txBody>
          <a:bodyPr anchor="ctr">
            <a:normAutofit/>
          </a:bodyPr>
          <a:lstStyle/>
          <a:p>
            <a:r>
              <a:rPr lang="en-US" dirty="0"/>
              <a:t>Volumetric video</a:t>
            </a:r>
          </a:p>
        </p:txBody>
      </p:sp>
      <p:pic>
        <p:nvPicPr>
          <p:cNvPr id="5" name="Picture 4" descr="Graphical user interface&#10;&#10;Description automatically generated">
            <a:extLst>
              <a:ext uri="{FF2B5EF4-FFF2-40B4-BE49-F238E27FC236}">
                <a16:creationId xmlns:a16="http://schemas.microsoft.com/office/drawing/2014/main" id="{E70228C2-4523-4D08-89AF-8AF77734C22C}"/>
              </a:ext>
            </a:extLst>
          </p:cNvPr>
          <p:cNvPicPr>
            <a:picLocks noChangeAspect="1"/>
          </p:cNvPicPr>
          <p:nvPr/>
        </p:nvPicPr>
        <p:blipFill rotWithShape="1">
          <a:blip r:embed="rId2">
            <a:extLst>
              <a:ext uri="{28A0092B-C50C-407E-A947-70E740481C1C}">
                <a14:useLocalDpi xmlns:a14="http://schemas.microsoft.com/office/drawing/2010/main" val="0"/>
              </a:ext>
            </a:extLst>
          </a:blip>
          <a:srcRect b="2911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249F16D-6BC1-47BB-BE5E-168FBE5FCF23}"/>
              </a:ext>
            </a:extLst>
          </p:cNvPr>
          <p:cNvSpPr>
            <a:spLocks noGrp="1"/>
          </p:cNvSpPr>
          <p:nvPr>
            <p:ph idx="1"/>
          </p:nvPr>
        </p:nvSpPr>
        <p:spPr>
          <a:xfrm>
            <a:off x="3167986" y="3752850"/>
            <a:ext cx="5614060" cy="2452687"/>
          </a:xfrm>
        </p:spPr>
        <p:txBody>
          <a:bodyPr anchor="ctr">
            <a:normAutofit/>
          </a:bodyPr>
          <a:lstStyle/>
          <a:p>
            <a:pPr marL="0" indent="0">
              <a:buNone/>
            </a:pPr>
            <a:r>
              <a:rPr lang="en-US" sz="1600" dirty="0"/>
              <a:t>Volumetric video  is considered as the emerging technology for the 3D representation of real persons enabling truly immersive applications for Augmented and Virtual Reality.</a:t>
            </a:r>
          </a:p>
        </p:txBody>
      </p:sp>
      <p:sp>
        <p:nvSpPr>
          <p:cNvPr id="16" name="TextBox 15">
            <a:extLst>
              <a:ext uri="{FF2B5EF4-FFF2-40B4-BE49-F238E27FC236}">
                <a16:creationId xmlns:a16="http://schemas.microsoft.com/office/drawing/2014/main" id="{710A6057-285E-4456-94BF-7E7831416A4B}"/>
              </a:ext>
            </a:extLst>
          </p:cNvPr>
          <p:cNvSpPr txBox="1"/>
          <p:nvPr/>
        </p:nvSpPr>
        <p:spPr>
          <a:xfrm>
            <a:off x="360759" y="5878440"/>
            <a:ext cx="8058150" cy="646331"/>
          </a:xfrm>
          <a:prstGeom prst="rect">
            <a:avLst/>
          </a:prstGeom>
          <a:noFill/>
        </p:spPr>
        <p:txBody>
          <a:bodyPr wrap="square">
            <a:spAutoFit/>
          </a:bodyPr>
          <a:lstStyle/>
          <a:p>
            <a:r>
              <a:rPr lang="en-US" dirty="0">
                <a:hlinkClick r:id="rId3"/>
              </a:rPr>
              <a:t>https://www.foundry.com/insights/film-tv/volumetric-video-capture</a:t>
            </a:r>
            <a:endParaRPr lang="en-US" dirty="0"/>
          </a:p>
          <a:p>
            <a:r>
              <a:rPr lang="en-US" dirty="0">
                <a:hlinkClick r:id="rId4"/>
              </a:rPr>
              <a:t>https://sketchfab.com/3d-models/cat-flip-29308353e5aa49129393074cfa66ccbd</a:t>
            </a:r>
            <a:r>
              <a:rPr lang="en-US" dirty="0"/>
              <a:t>  </a:t>
            </a:r>
          </a:p>
        </p:txBody>
      </p:sp>
    </p:spTree>
    <p:extLst>
      <p:ext uri="{BB962C8B-B14F-4D97-AF65-F5344CB8AC3E}">
        <p14:creationId xmlns:p14="http://schemas.microsoft.com/office/powerpoint/2010/main" val="1297397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7AA420-FD6E-4E49-BE8F-D857CB180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29" y="0"/>
            <a:ext cx="10274458" cy="6857999"/>
          </a:xfrm>
          <a:prstGeom prst="rect">
            <a:avLst/>
          </a:prstGeom>
        </p:spPr>
      </p:pic>
      <p:sp>
        <p:nvSpPr>
          <p:cNvPr id="8"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22960" y="325550"/>
            <a:ext cx="7543800" cy="419103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dirty="0">
                <a:solidFill>
                  <a:srgbClr val="FFFFFF"/>
                </a:solidFill>
              </a:rPr>
              <a:t>The Tech</a:t>
            </a:r>
          </a:p>
        </p:txBody>
      </p:sp>
    </p:spTree>
    <p:extLst>
      <p:ext uri="{BB962C8B-B14F-4D97-AF65-F5344CB8AC3E}">
        <p14:creationId xmlns:p14="http://schemas.microsoft.com/office/powerpoint/2010/main" val="1074505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628557"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573788" y="662400"/>
            <a:ext cx="2538000" cy="1492132"/>
          </a:xfrm>
        </p:spPr>
        <p:txBody>
          <a:bodyPr anchor="t">
            <a:normAutofit/>
          </a:bodyPr>
          <a:lstStyle/>
          <a:p>
            <a:r>
              <a:rPr lang="en-US">
                <a:solidFill>
                  <a:schemeClr val="bg1"/>
                </a:solidFill>
              </a:rPr>
              <a:t>Moodle Activities</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610686" y="1924050"/>
            <a:ext cx="2538000" cy="3450198"/>
          </a:xfrm>
        </p:spPr>
        <p:txBody>
          <a:bodyPr>
            <a:normAutofit/>
          </a:bodyPr>
          <a:lstStyle/>
          <a:p>
            <a:pPr marL="0" indent="0">
              <a:buNone/>
            </a:pPr>
            <a:r>
              <a:rPr lang="en-US" sz="1700" dirty="0">
                <a:solidFill>
                  <a:schemeClr val="bg1">
                    <a:alpha val="60000"/>
                  </a:schemeClr>
                </a:solidFill>
              </a:rPr>
              <a:t>“A general name for a group of features in a Moodle course. Usually, an activity is something that a student will do that interacts with other students and or the teacher. ”</a:t>
            </a:r>
          </a:p>
          <a:p>
            <a:pPr marL="0" indent="0">
              <a:buNone/>
            </a:pPr>
            <a:endParaRPr lang="en-US" sz="500" dirty="0">
              <a:solidFill>
                <a:schemeClr val="bg1">
                  <a:alpha val="60000"/>
                </a:schemeClr>
              </a:solidFill>
            </a:endParaRPr>
          </a:p>
          <a:p>
            <a:pPr marL="0" indent="0">
              <a:buNone/>
            </a:pPr>
            <a:r>
              <a:rPr lang="en-US" sz="1700" dirty="0">
                <a:solidFill>
                  <a:schemeClr val="bg1">
                    <a:alpha val="60000"/>
                  </a:schemeClr>
                </a:solidFill>
              </a:rPr>
              <a:t>See Stefan Krueger – changing the name from ‘Database’ to ‘Peer Sharing’</a:t>
            </a:r>
          </a:p>
        </p:txBody>
      </p:sp>
      <p:pic>
        <p:nvPicPr>
          <p:cNvPr id="6" name="Picture 5" descr="Graphical user interface, application&#10;&#10;Description automatically generated">
            <a:extLst>
              <a:ext uri="{FF2B5EF4-FFF2-40B4-BE49-F238E27FC236}">
                <a16:creationId xmlns:a16="http://schemas.microsoft.com/office/drawing/2014/main" id="{21A75A49-03B5-4577-A32F-49A840E3A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2675" y="303279"/>
            <a:ext cx="4510639" cy="5184642"/>
          </a:xfrm>
          <a:prstGeom prst="rect">
            <a:avLst/>
          </a:prstGeom>
        </p:spPr>
      </p:pic>
      <p:sp>
        <p:nvSpPr>
          <p:cNvPr id="7" name="TextBox 6">
            <a:extLst>
              <a:ext uri="{FF2B5EF4-FFF2-40B4-BE49-F238E27FC236}">
                <a16:creationId xmlns:a16="http://schemas.microsoft.com/office/drawing/2014/main" id="{8A5EA113-CE1D-46D8-9C01-7FB2B225ACD2}"/>
              </a:ext>
            </a:extLst>
          </p:cNvPr>
          <p:cNvSpPr txBox="1"/>
          <p:nvPr/>
        </p:nvSpPr>
        <p:spPr>
          <a:xfrm>
            <a:off x="4022675" y="5736198"/>
            <a:ext cx="4631612" cy="1000274"/>
          </a:xfrm>
          <a:prstGeom prst="rect">
            <a:avLst/>
          </a:prstGeom>
          <a:noFill/>
        </p:spPr>
        <p:txBody>
          <a:bodyPr wrap="square">
            <a:spAutoFit/>
          </a:bodyPr>
          <a:lstStyle/>
          <a:p>
            <a:pPr>
              <a:spcAft>
                <a:spcPts val="600"/>
              </a:spcAft>
            </a:pPr>
            <a:r>
              <a:rPr lang="en-US" sz="1350" dirty="0">
                <a:hlinkClick r:id="rId3"/>
              </a:rPr>
              <a:t>https://docs.moodle.org/310/en/Activities</a:t>
            </a:r>
            <a:r>
              <a:rPr lang="en-US" sz="1350" dirty="0"/>
              <a:t> </a:t>
            </a:r>
          </a:p>
          <a:p>
            <a:pPr>
              <a:spcAft>
                <a:spcPts val="600"/>
              </a:spcAft>
            </a:pPr>
            <a:r>
              <a:rPr lang="en-US" sz="1350" dirty="0"/>
              <a:t>Revamping Moodle Learning Experience to Support a Fully Online Masters Program, Stefan Krueger, </a:t>
            </a:r>
            <a:r>
              <a:rPr lang="en-US" sz="1350" dirty="0" err="1"/>
              <a:t>KnowledgeOne</a:t>
            </a:r>
            <a:r>
              <a:rPr lang="en-US" sz="1350" dirty="0"/>
              <a:t>, CNIE, 2021</a:t>
            </a:r>
          </a:p>
        </p:txBody>
      </p:sp>
      <p:sp>
        <p:nvSpPr>
          <p:cNvPr id="15" name="TextBox 14">
            <a:extLst>
              <a:ext uri="{FF2B5EF4-FFF2-40B4-BE49-F238E27FC236}">
                <a16:creationId xmlns:a16="http://schemas.microsoft.com/office/drawing/2014/main" id="{090D9569-01EE-4EDD-9029-DF69CB90375D}"/>
              </a:ext>
            </a:extLst>
          </p:cNvPr>
          <p:cNvSpPr txBox="1"/>
          <p:nvPr/>
        </p:nvSpPr>
        <p:spPr>
          <a:xfrm>
            <a:off x="610686" y="5498967"/>
            <a:ext cx="2724150" cy="938719"/>
          </a:xfrm>
          <a:prstGeom prst="rect">
            <a:avLst/>
          </a:prstGeom>
          <a:noFill/>
        </p:spPr>
        <p:txBody>
          <a:bodyPr wrap="square">
            <a:spAutoFit/>
          </a:bodyPr>
          <a:lstStyle/>
          <a:p>
            <a:r>
              <a:rPr lang="en-US" sz="1100" dirty="0">
                <a:solidFill>
                  <a:schemeClr val="bg1"/>
                </a:solidFill>
              </a:rPr>
              <a:t>How to make your Moodle course public without asking user to log in as a guest </a:t>
            </a:r>
            <a:r>
              <a:rPr lang="en-US" sz="1100" dirty="0">
                <a:solidFill>
                  <a:schemeClr val="bg1"/>
                </a:solidFill>
                <a:hlinkClick r:id="rId4"/>
              </a:rPr>
              <a:t>https://elearning.3rdwavemedia.com/blog/make-moodle-course-public-without-asking-user-log-guest/2022/</a:t>
            </a:r>
            <a:r>
              <a:rPr lang="en-US" sz="1100" dirty="0">
                <a:solidFill>
                  <a:schemeClr val="bg1"/>
                </a:solidFill>
              </a:rPr>
              <a:t> </a:t>
            </a:r>
          </a:p>
        </p:txBody>
      </p:sp>
    </p:spTree>
    <p:extLst>
      <p:ext uri="{BB962C8B-B14F-4D97-AF65-F5344CB8AC3E}">
        <p14:creationId xmlns:p14="http://schemas.microsoft.com/office/powerpoint/2010/main" val="328196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0323" y="0"/>
            <a:ext cx="470367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603748" y="798445"/>
            <a:ext cx="3602727" cy="1311664"/>
          </a:xfrm>
        </p:spPr>
        <p:txBody>
          <a:bodyPr>
            <a:normAutofit/>
          </a:bodyPr>
          <a:lstStyle/>
          <a:p>
            <a:r>
              <a:rPr lang="en-US" dirty="0">
                <a:solidFill>
                  <a:srgbClr val="000000"/>
                </a:solidFill>
              </a:rPr>
              <a:t>Cricket</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639663" y="1828800"/>
            <a:ext cx="3602726" cy="3886198"/>
          </a:xfrm>
        </p:spPr>
        <p:txBody>
          <a:bodyPr anchor="ctr">
            <a:normAutofit/>
          </a:bodyPr>
          <a:lstStyle/>
          <a:p>
            <a:pPr marL="0" indent="0">
              <a:buNone/>
            </a:pPr>
            <a:r>
              <a:rPr lang="en-US" sz="1700" dirty="0">
                <a:solidFill>
                  <a:srgbClr val="000000"/>
                </a:solidFill>
              </a:rPr>
              <a:t>“Designed to provide faculty, learning designers and others with a space to explore different approaches to  student-focused instructional strategies for their courses, either in a campus setting or online.”</a:t>
            </a:r>
          </a:p>
          <a:p>
            <a:pPr marL="0" indent="0">
              <a:buNone/>
            </a:pPr>
            <a:r>
              <a:rPr lang="en-US" sz="1700" dirty="0">
                <a:solidFill>
                  <a:srgbClr val="000000"/>
                </a:solidFill>
              </a:rPr>
              <a:t>Based on </a:t>
            </a:r>
            <a:r>
              <a:rPr lang="en-US" sz="1700" dirty="0" err="1">
                <a:solidFill>
                  <a:srgbClr val="000000"/>
                </a:solidFill>
              </a:rPr>
              <a:t>SPLOTbox</a:t>
            </a:r>
            <a:r>
              <a:rPr lang="en-US" sz="1700" dirty="0">
                <a:solidFill>
                  <a:srgbClr val="000000"/>
                </a:solidFill>
              </a:rPr>
              <a:t> a WordPress Theme that “powers a site to allow collections of media content (termed ‘items’) where contributions can be made without requiring logins or providing personally identifying information.</a:t>
            </a:r>
          </a:p>
          <a:p>
            <a:pPr marL="0" indent="0">
              <a:buNone/>
            </a:pPr>
            <a:endParaRPr lang="en-US" sz="1700" dirty="0">
              <a:solidFill>
                <a:srgbClr val="000000"/>
              </a:solidFill>
            </a:endParaRPr>
          </a:p>
        </p:txBody>
      </p:sp>
      <p:sp>
        <p:nvSpPr>
          <p:cNvPr id="1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35436" y="590635"/>
            <a:ext cx="4108564"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7EEE6ED-C6BC-44C1-A0C5-A7E5DF5DDDAF}"/>
              </a:ext>
            </a:extLst>
          </p:cNvPr>
          <p:cNvPicPr>
            <a:picLocks noChangeAspect="1"/>
          </p:cNvPicPr>
          <p:nvPr/>
        </p:nvPicPr>
        <p:blipFill rotWithShape="1">
          <a:blip r:embed="rId3"/>
          <a:srcRect l="14822" r="35964" b="-1"/>
          <a:stretch/>
        </p:blipFill>
        <p:spPr>
          <a:xfrm>
            <a:off x="5169988" y="770037"/>
            <a:ext cx="3974012"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7" name="TextBox 6">
            <a:extLst>
              <a:ext uri="{FF2B5EF4-FFF2-40B4-BE49-F238E27FC236}">
                <a16:creationId xmlns:a16="http://schemas.microsoft.com/office/drawing/2014/main" id="{8A5EA113-CE1D-46D8-9C01-7FB2B225ACD2}"/>
              </a:ext>
            </a:extLst>
          </p:cNvPr>
          <p:cNvSpPr txBox="1"/>
          <p:nvPr/>
        </p:nvSpPr>
        <p:spPr>
          <a:xfrm>
            <a:off x="639663" y="5302728"/>
            <a:ext cx="3390900" cy="869469"/>
          </a:xfrm>
          <a:prstGeom prst="rect">
            <a:avLst/>
          </a:prstGeom>
          <a:noFill/>
        </p:spPr>
        <p:txBody>
          <a:bodyPr wrap="square">
            <a:spAutoFit/>
          </a:bodyPr>
          <a:lstStyle/>
          <a:p>
            <a:pPr>
              <a:spcAft>
                <a:spcPts val="600"/>
              </a:spcAft>
            </a:pPr>
            <a:r>
              <a:rPr lang="en-US" sz="1350" dirty="0">
                <a:hlinkClick r:id="rId4"/>
              </a:rPr>
              <a:t>https://cricket.trubox.ca/</a:t>
            </a:r>
            <a:endParaRPr lang="en-US" sz="1350" dirty="0"/>
          </a:p>
          <a:p>
            <a:pPr>
              <a:spcAft>
                <a:spcPts val="600"/>
              </a:spcAft>
            </a:pPr>
            <a:r>
              <a:rPr lang="en-US" sz="1350" dirty="0">
                <a:hlinkClick r:id="rId5"/>
              </a:rPr>
              <a:t>https://splot.ca/</a:t>
            </a:r>
            <a:r>
              <a:rPr lang="en-US" sz="1350" dirty="0"/>
              <a:t>  </a:t>
            </a:r>
          </a:p>
          <a:p>
            <a:pPr>
              <a:spcAft>
                <a:spcPts val="600"/>
              </a:spcAft>
            </a:pPr>
            <a:r>
              <a:rPr lang="en-US" sz="1350" dirty="0">
                <a:hlinkClick r:id="rId6"/>
              </a:rPr>
              <a:t>https://github.com/cogdog/splotbox</a:t>
            </a:r>
            <a:r>
              <a:rPr lang="en-US" sz="1350" dirty="0"/>
              <a:t> </a:t>
            </a:r>
          </a:p>
        </p:txBody>
      </p:sp>
      <p:cxnSp>
        <p:nvCxnSpPr>
          <p:cNvPr id="10" name="Straight Connector 9">
            <a:extLst>
              <a:ext uri="{FF2B5EF4-FFF2-40B4-BE49-F238E27FC236}">
                <a16:creationId xmlns:a16="http://schemas.microsoft.com/office/drawing/2014/main" id="{F6F0E723-368E-43B0-8932-2A23D25C8C82}"/>
              </a:ext>
            </a:extLst>
          </p:cNvPr>
          <p:cNvCxnSpPr/>
          <p:nvPr/>
        </p:nvCxnSpPr>
        <p:spPr>
          <a:xfrm>
            <a:off x="714375" y="1828800"/>
            <a:ext cx="34921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215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6ADB-251E-405B-9C60-D9278ACCE9DA}"/>
              </a:ext>
            </a:extLst>
          </p:cNvPr>
          <p:cNvSpPr>
            <a:spLocks noGrp="1"/>
          </p:cNvSpPr>
          <p:nvPr>
            <p:ph type="title"/>
          </p:nvPr>
        </p:nvSpPr>
        <p:spPr>
          <a:xfrm>
            <a:off x="5278582" y="365126"/>
            <a:ext cx="3236767" cy="1325563"/>
          </a:xfrm>
        </p:spPr>
        <p:txBody>
          <a:bodyPr/>
          <a:lstStyle/>
          <a:p>
            <a:r>
              <a:rPr lang="en-US" dirty="0">
                <a:solidFill>
                  <a:schemeClr val="bg1"/>
                </a:solidFill>
              </a:rPr>
              <a:t>Podcasting</a:t>
            </a:r>
          </a:p>
        </p:txBody>
      </p:sp>
      <p:sp>
        <p:nvSpPr>
          <p:cNvPr id="6" name="Flowchart: Data 5">
            <a:extLst>
              <a:ext uri="{FF2B5EF4-FFF2-40B4-BE49-F238E27FC236}">
                <a16:creationId xmlns:a16="http://schemas.microsoft.com/office/drawing/2014/main" id="{F1BCC533-D457-4213-9CA2-4C15D8FE864A}"/>
              </a:ext>
            </a:extLst>
          </p:cNvPr>
          <p:cNvSpPr/>
          <p:nvPr/>
        </p:nvSpPr>
        <p:spPr>
          <a:xfrm>
            <a:off x="2701636" y="1870363"/>
            <a:ext cx="6392143" cy="4997450"/>
          </a:xfrm>
          <a:prstGeom prst="flowChartInputOutp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base">
              <a:spcBef>
                <a:spcPts val="1400"/>
              </a:spcBef>
              <a:spcAft>
                <a:spcPts val="0"/>
              </a:spcAft>
            </a:pPr>
            <a:r>
              <a:rPr lang="en-US" sz="2400" b="0" i="0" u="sng" strike="noStrike" dirty="0">
                <a:solidFill>
                  <a:schemeClr val="bg1">
                    <a:lumMod val="75000"/>
                  </a:schemeClr>
                </a:solidFill>
                <a:effectLst/>
                <a:latin typeface="Arial" panose="020B0604020202020204" pitchFamily="34" charset="0"/>
                <a:hlinkClick r:id="rId2">
                  <a:extLst>
                    <a:ext uri="{A12FA001-AC4F-418D-AE19-62706E023703}">
                      <ahyp:hlinkClr xmlns:ahyp="http://schemas.microsoft.com/office/drawing/2018/hyperlinkcolor" val="tx"/>
                    </a:ext>
                  </a:extLst>
                </a:hlinkClick>
              </a:rPr>
              <a:t>Anchor</a:t>
            </a:r>
            <a:r>
              <a:rPr lang="en-US" sz="2400" b="0" i="0" u="none" strike="noStrike" dirty="0">
                <a:solidFill>
                  <a:schemeClr val="bg1">
                    <a:lumMod val="75000"/>
                  </a:schemeClr>
                </a:solidFill>
                <a:effectLst/>
                <a:latin typeface="Arial" panose="020B0604020202020204" pitchFamily="34" charset="0"/>
              </a:rPr>
              <a:t> -- free service for recording, hosting, and distributing podcasts</a:t>
            </a:r>
          </a:p>
          <a:p>
            <a:pPr rtl="0" fontAlgn="base">
              <a:spcBef>
                <a:spcPts val="0"/>
              </a:spcBef>
              <a:spcAft>
                <a:spcPts val="0"/>
              </a:spcAft>
            </a:pPr>
            <a:r>
              <a:rPr lang="en-US" sz="2400" b="0" i="0" u="sng" strike="noStrike" dirty="0">
                <a:solidFill>
                  <a:schemeClr val="bg1">
                    <a:lumMod val="75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Soundcloud</a:t>
            </a:r>
            <a:r>
              <a:rPr lang="en-US" sz="2400" b="0" i="0" u="none" strike="noStrike" dirty="0">
                <a:solidFill>
                  <a:schemeClr val="bg1">
                    <a:lumMod val="75000"/>
                  </a:schemeClr>
                </a:solidFill>
                <a:effectLst/>
                <a:latin typeface="Arial" panose="020B0604020202020204" pitchFamily="34" charset="0"/>
              </a:rPr>
              <a:t> -- record from desktop or mobile phone</a:t>
            </a:r>
          </a:p>
          <a:p>
            <a:pPr rtl="0" fontAlgn="base">
              <a:spcBef>
                <a:spcPts val="0"/>
              </a:spcBef>
              <a:spcAft>
                <a:spcPts val="0"/>
              </a:spcAft>
            </a:pPr>
            <a:r>
              <a:rPr lang="en-US" sz="2400" b="0" i="0" u="sng" strike="noStrike" dirty="0" err="1">
                <a:solidFill>
                  <a:schemeClr val="bg1">
                    <a:lumMod val="75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Blubrry</a:t>
            </a:r>
            <a:r>
              <a:rPr lang="en-US" sz="2400" b="0" i="0" u="none" strike="noStrike" dirty="0">
                <a:solidFill>
                  <a:schemeClr val="bg1">
                    <a:lumMod val="75000"/>
                  </a:schemeClr>
                </a:solidFill>
                <a:effectLst/>
                <a:latin typeface="Arial" panose="020B0604020202020204" pitchFamily="34" charset="0"/>
              </a:rPr>
              <a:t> -- includes a WordPress site</a:t>
            </a:r>
          </a:p>
          <a:p>
            <a:pPr rtl="0" fontAlgn="base">
              <a:spcBef>
                <a:spcPts val="0"/>
              </a:spcBef>
              <a:spcAft>
                <a:spcPts val="0"/>
              </a:spcAft>
            </a:pPr>
            <a:r>
              <a:rPr lang="en-US" sz="2400" b="0" i="0" u="sng" strike="noStrike" dirty="0">
                <a:solidFill>
                  <a:schemeClr val="bg1">
                    <a:lumMod val="75000"/>
                  </a:schemeClr>
                </a:solidFill>
                <a:effectLst/>
                <a:latin typeface="Arial" panose="020B0604020202020204" pitchFamily="34" charset="0"/>
                <a:hlinkClick r:id="rId5">
                  <a:extLst>
                    <a:ext uri="{A12FA001-AC4F-418D-AE19-62706E023703}">
                      <ahyp:hlinkClr xmlns:ahyp="http://schemas.microsoft.com/office/drawing/2018/hyperlinkcolor" val="tx"/>
                    </a:ext>
                  </a:extLst>
                </a:hlinkClick>
              </a:rPr>
              <a:t>Internet Archive</a:t>
            </a:r>
            <a:r>
              <a:rPr lang="en-US" sz="2400" b="0" i="0" u="none" strike="noStrike" dirty="0">
                <a:solidFill>
                  <a:schemeClr val="bg1">
                    <a:lumMod val="75000"/>
                  </a:schemeClr>
                </a:solidFill>
                <a:effectLst/>
                <a:latin typeface="Arial" panose="020B0604020202020204" pitchFamily="34" charset="0"/>
              </a:rPr>
              <a:t> -- upload audio to everyone for free</a:t>
            </a:r>
          </a:p>
          <a:p>
            <a:r>
              <a:rPr lang="en-US" sz="2400" b="0" i="0" u="sng" strike="noStrike" dirty="0" err="1">
                <a:solidFill>
                  <a:schemeClr val="bg1">
                    <a:lumMod val="75000"/>
                  </a:schemeClr>
                </a:solidFill>
                <a:effectLst/>
                <a:latin typeface="Arial" panose="020B0604020202020204" pitchFamily="34" charset="0"/>
                <a:hlinkClick r:id="rId6">
                  <a:extLst>
                    <a:ext uri="{A12FA001-AC4F-418D-AE19-62706E023703}">
                      <ahyp:hlinkClr xmlns:ahyp="http://schemas.microsoft.com/office/drawing/2018/hyperlinkcolor" val="tx"/>
                    </a:ext>
                  </a:extLst>
                </a:hlinkClick>
              </a:rPr>
              <a:t>Zencastr</a:t>
            </a:r>
            <a:r>
              <a:rPr lang="en-US" sz="2400" b="0" i="0" u="none" strike="noStrike" dirty="0">
                <a:solidFill>
                  <a:schemeClr val="bg1">
                    <a:lumMod val="75000"/>
                  </a:schemeClr>
                </a:solidFill>
                <a:effectLst/>
                <a:latin typeface="Arial" panose="020B0604020202020204" pitchFamily="34" charset="0"/>
              </a:rPr>
              <a:t> - podcast recording</a:t>
            </a:r>
            <a:endParaRPr lang="en-US" sz="4000" dirty="0">
              <a:solidFill>
                <a:schemeClr val="bg1">
                  <a:lumMod val="75000"/>
                </a:schemeClr>
              </a:solidFill>
            </a:endParaRPr>
          </a:p>
        </p:txBody>
      </p:sp>
      <p:sp>
        <p:nvSpPr>
          <p:cNvPr id="8" name="TextBox 7">
            <a:extLst>
              <a:ext uri="{FF2B5EF4-FFF2-40B4-BE49-F238E27FC236}">
                <a16:creationId xmlns:a16="http://schemas.microsoft.com/office/drawing/2014/main" id="{89F4A1DD-98C8-4A4F-A0A3-EBB1FDD70A10}"/>
              </a:ext>
            </a:extLst>
          </p:cNvPr>
          <p:cNvSpPr txBox="1"/>
          <p:nvPr/>
        </p:nvSpPr>
        <p:spPr>
          <a:xfrm>
            <a:off x="193963" y="4997450"/>
            <a:ext cx="2050473" cy="1477328"/>
          </a:xfrm>
          <a:prstGeom prst="rect">
            <a:avLst/>
          </a:prstGeom>
          <a:noFill/>
        </p:spPr>
        <p:txBody>
          <a:bodyPr wrap="square">
            <a:spAutoFit/>
          </a:bodyPr>
          <a:lstStyle/>
          <a:p>
            <a:r>
              <a:rPr lang="en-US" sz="1800" b="0" i="0" u="none" strike="noStrike" dirty="0">
                <a:solidFill>
                  <a:schemeClr val="bg1">
                    <a:lumMod val="75000"/>
                  </a:schemeClr>
                </a:solidFill>
                <a:effectLst/>
                <a:latin typeface="Arial" panose="020B0604020202020204" pitchFamily="34" charset="0"/>
              </a:rPr>
              <a:t>Educationalist, </a:t>
            </a:r>
            <a:r>
              <a:rPr lang="en-US" sz="1800" b="0" i="0" u="sng" strike="noStrike" dirty="0">
                <a:solidFill>
                  <a:schemeClr val="bg1">
                    <a:lumMod val="75000"/>
                  </a:schemeClr>
                </a:solidFill>
                <a:effectLst/>
                <a:latin typeface="Arial" panose="020B0604020202020204" pitchFamily="34" charset="0"/>
                <a:hlinkClick r:id="rId7">
                  <a:extLst>
                    <a:ext uri="{A12FA001-AC4F-418D-AE19-62706E023703}">
                      <ahyp:hlinkClr xmlns:ahyp="http://schemas.microsoft.com/office/drawing/2018/hyperlinkcolor" val="tx"/>
                    </a:ext>
                  </a:extLst>
                </a:hlinkClick>
              </a:rPr>
              <a:t>Hear Me Out</a:t>
            </a:r>
            <a:r>
              <a:rPr lang="en-US" sz="1800" b="0" i="0" u="sng" strike="noStrike" dirty="0">
                <a:solidFill>
                  <a:schemeClr val="bg1">
                    <a:lumMod val="75000"/>
                  </a:schemeClr>
                </a:solidFill>
                <a:effectLst/>
                <a:latin typeface="Arial" panose="020B0604020202020204" pitchFamily="34" charset="0"/>
              </a:rPr>
              <a:t> </a:t>
            </a:r>
            <a:r>
              <a:rPr lang="en-US" sz="1800" b="0" i="0" u="sng" strike="noStrike" dirty="0">
                <a:solidFill>
                  <a:schemeClr val="bg1">
                    <a:lumMod val="75000"/>
                  </a:schemeClr>
                </a:solidFill>
                <a:effectLst/>
                <a:latin typeface="Arial" panose="020B0604020202020204" pitchFamily="34" charset="0"/>
                <a:hlinkClick r:id="rId7"/>
              </a:rPr>
              <a:t>https://educationalist.substack.com/p/hear-me-out</a:t>
            </a:r>
            <a:r>
              <a:rPr lang="en-US" sz="1800" b="0" i="0" u="sng" strike="noStrike" dirty="0">
                <a:solidFill>
                  <a:schemeClr val="bg1">
                    <a:lumMod val="75000"/>
                  </a:schemeClr>
                </a:solidFill>
                <a:effectLst/>
                <a:latin typeface="Arial" panose="020B0604020202020204" pitchFamily="34" charset="0"/>
              </a:rPr>
              <a:t> </a:t>
            </a:r>
            <a:endParaRPr lang="en-US" dirty="0">
              <a:solidFill>
                <a:schemeClr val="bg1">
                  <a:lumMod val="75000"/>
                </a:schemeClr>
              </a:solidFill>
            </a:endParaRPr>
          </a:p>
        </p:txBody>
      </p:sp>
      <p:pic>
        <p:nvPicPr>
          <p:cNvPr id="12" name="Picture 11" descr="A pair of microphones&#10;&#10;Description automatically generated with low confidence">
            <a:extLst>
              <a:ext uri="{FF2B5EF4-FFF2-40B4-BE49-F238E27FC236}">
                <a16:creationId xmlns:a16="http://schemas.microsoft.com/office/drawing/2014/main" id="{329E1CB5-8CC4-4249-B023-003F7F8EB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338583">
            <a:off x="-1084349" y="200959"/>
            <a:ext cx="5787837" cy="3839265"/>
          </a:xfrm>
          <a:prstGeom prst="rect">
            <a:avLst/>
          </a:prstGeom>
        </p:spPr>
      </p:pic>
    </p:spTree>
    <p:extLst>
      <p:ext uri="{BB962C8B-B14F-4D97-AF65-F5344CB8AC3E}">
        <p14:creationId xmlns:p14="http://schemas.microsoft.com/office/powerpoint/2010/main" val="38966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FBD2-6DE3-4334-AD05-31259FFA11C8}"/>
              </a:ext>
            </a:extLst>
          </p:cNvPr>
          <p:cNvSpPr>
            <a:spLocks noGrp="1"/>
          </p:cNvSpPr>
          <p:nvPr>
            <p:ph type="title"/>
          </p:nvPr>
        </p:nvSpPr>
        <p:spPr/>
        <p:txBody>
          <a:bodyPr/>
          <a:lstStyle/>
          <a:p>
            <a:r>
              <a:rPr lang="en-US" dirty="0"/>
              <a:t>Ink-Stained Fingers</a:t>
            </a:r>
          </a:p>
        </p:txBody>
      </p:sp>
      <p:pic>
        <p:nvPicPr>
          <p:cNvPr id="20" name="Content Placeholder 19" descr="A picture containing text&#10;&#10;Description automatically generated">
            <a:extLst>
              <a:ext uri="{FF2B5EF4-FFF2-40B4-BE49-F238E27FC236}">
                <a16:creationId xmlns:a16="http://schemas.microsoft.com/office/drawing/2014/main" id="{8A7F9C0E-369E-41CE-9F94-F89209D85F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50" y="1843088"/>
            <a:ext cx="7429500" cy="4181475"/>
          </a:xfrm>
        </p:spPr>
      </p:pic>
      <p:sp>
        <p:nvSpPr>
          <p:cNvPr id="22" name="TextBox 21">
            <a:extLst>
              <a:ext uri="{FF2B5EF4-FFF2-40B4-BE49-F238E27FC236}">
                <a16:creationId xmlns:a16="http://schemas.microsoft.com/office/drawing/2014/main" id="{0ADC74D5-6F93-4377-BDB4-DAB34C3CBE1E}"/>
              </a:ext>
            </a:extLst>
          </p:cNvPr>
          <p:cNvSpPr txBox="1"/>
          <p:nvPr/>
        </p:nvSpPr>
        <p:spPr>
          <a:xfrm>
            <a:off x="734291" y="6176962"/>
            <a:ext cx="9337964" cy="338554"/>
          </a:xfrm>
          <a:prstGeom prst="rect">
            <a:avLst/>
          </a:prstGeom>
          <a:noFill/>
        </p:spPr>
        <p:txBody>
          <a:bodyPr wrap="square">
            <a:spAutoFit/>
          </a:bodyPr>
          <a:lstStyle/>
          <a:p>
            <a:r>
              <a:rPr lang="en-US" sz="1600" dirty="0"/>
              <a:t> </a:t>
            </a:r>
            <a:r>
              <a:rPr lang="en-US" sz="1600" dirty="0">
                <a:hlinkClick r:id="rId3"/>
              </a:rPr>
              <a:t>https://www.cbc.ca/news/canada/calgary/gauntlet-student-journalism-magazine-1.4069994</a:t>
            </a:r>
            <a:r>
              <a:rPr lang="en-US" sz="1600" dirty="0"/>
              <a:t> </a:t>
            </a:r>
          </a:p>
        </p:txBody>
      </p:sp>
    </p:spTree>
    <p:extLst>
      <p:ext uri="{BB962C8B-B14F-4D97-AF65-F5344CB8AC3E}">
        <p14:creationId xmlns:p14="http://schemas.microsoft.com/office/powerpoint/2010/main" val="337630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DD9C00E5-6B92-4E96-838C-6438728D4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F5686B-1585-4191-A8D0-57CD0BB31D32}"/>
              </a:ext>
            </a:extLst>
          </p:cNvPr>
          <p:cNvSpPr>
            <a:spLocks noGrp="1"/>
          </p:cNvSpPr>
          <p:nvPr>
            <p:ph type="title"/>
          </p:nvPr>
        </p:nvSpPr>
        <p:spPr>
          <a:xfrm>
            <a:off x="852777" y="3429000"/>
            <a:ext cx="3128313" cy="2359025"/>
          </a:xfrm>
        </p:spPr>
        <p:txBody>
          <a:bodyPr anchor="b">
            <a:normAutofit/>
          </a:bodyPr>
          <a:lstStyle/>
          <a:p>
            <a:r>
              <a:rPr lang="en-US">
                <a:solidFill>
                  <a:schemeClr val="tx1">
                    <a:lumMod val="85000"/>
                    <a:lumOff val="15000"/>
                  </a:schemeClr>
                </a:solidFill>
              </a:rPr>
              <a:t>Webcasting</a:t>
            </a:r>
          </a:p>
        </p:txBody>
      </p:sp>
      <p:sp>
        <p:nvSpPr>
          <p:cNvPr id="26" name="Freeform: Shape 9">
            <a:extLst>
              <a:ext uri="{FF2B5EF4-FFF2-40B4-BE49-F238E27FC236}">
                <a16:creationId xmlns:a16="http://schemas.microsoft.com/office/drawing/2014/main" id="{8D651FE1-7ACA-4744-A4BB-4CBF8F159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45307" cy="2755758"/>
          </a:xfrm>
          <a:custGeom>
            <a:avLst/>
            <a:gdLst>
              <a:gd name="connsiteX0" fmla="*/ 0 w 4727077"/>
              <a:gd name="connsiteY0" fmla="*/ 0 h 2755758"/>
              <a:gd name="connsiteX1" fmla="*/ 4727077 w 4727077"/>
              <a:gd name="connsiteY1" fmla="*/ 0 h 2755758"/>
              <a:gd name="connsiteX2" fmla="*/ 4690127 w 4727077"/>
              <a:gd name="connsiteY2" fmla="*/ 29332 h 2755758"/>
              <a:gd name="connsiteX3" fmla="*/ 4625568 w 4727077"/>
              <a:gd name="connsiteY3" fmla="*/ 81630 h 2755758"/>
              <a:gd name="connsiteX4" fmla="*/ 4546795 w 4727077"/>
              <a:gd name="connsiteY4" fmla="*/ 169050 h 2755758"/>
              <a:gd name="connsiteX5" fmla="*/ 4539098 w 4727077"/>
              <a:gd name="connsiteY5" fmla="*/ 177922 h 2755758"/>
              <a:gd name="connsiteX6" fmla="*/ 4440778 w 4727077"/>
              <a:gd name="connsiteY6" fmla="*/ 241795 h 2755758"/>
              <a:gd name="connsiteX7" fmla="*/ 4285384 w 4727077"/>
              <a:gd name="connsiteY7" fmla="*/ 338062 h 2755758"/>
              <a:gd name="connsiteX8" fmla="*/ 4226570 w 4727077"/>
              <a:gd name="connsiteY8" fmla="*/ 361109 h 2755758"/>
              <a:gd name="connsiteX9" fmla="*/ 4191879 w 4727077"/>
              <a:gd name="connsiteY9" fmla="*/ 412768 h 2755758"/>
              <a:gd name="connsiteX10" fmla="*/ 4169217 w 4727077"/>
              <a:gd name="connsiteY10" fmla="*/ 436018 h 2755758"/>
              <a:gd name="connsiteX11" fmla="*/ 4116433 w 4727077"/>
              <a:gd name="connsiteY11" fmla="*/ 483229 h 2755758"/>
              <a:gd name="connsiteX12" fmla="*/ 4083614 w 4727077"/>
              <a:gd name="connsiteY12" fmla="*/ 490895 h 2755758"/>
              <a:gd name="connsiteX13" fmla="*/ 4017446 w 4727077"/>
              <a:gd name="connsiteY13" fmla="*/ 538811 h 2755758"/>
              <a:gd name="connsiteX14" fmla="*/ 3886595 w 4727077"/>
              <a:gd name="connsiteY14" fmla="*/ 600173 h 2755758"/>
              <a:gd name="connsiteX15" fmla="*/ 3825905 w 4727077"/>
              <a:gd name="connsiteY15" fmla="*/ 677676 h 2755758"/>
              <a:gd name="connsiteX16" fmla="*/ 3737967 w 4727077"/>
              <a:gd name="connsiteY16" fmla="*/ 717338 h 2755758"/>
              <a:gd name="connsiteX17" fmla="*/ 3723398 w 4727077"/>
              <a:gd name="connsiteY17" fmla="*/ 731598 h 2755758"/>
              <a:gd name="connsiteX18" fmla="*/ 3676229 w 4727077"/>
              <a:gd name="connsiteY18" fmla="*/ 758991 h 2755758"/>
              <a:gd name="connsiteX19" fmla="*/ 3566978 w 4727077"/>
              <a:gd name="connsiteY19" fmla="*/ 821857 h 2755758"/>
              <a:gd name="connsiteX20" fmla="*/ 3568015 w 4727077"/>
              <a:gd name="connsiteY20" fmla="*/ 827306 h 2755758"/>
              <a:gd name="connsiteX21" fmla="*/ 3559544 w 4727077"/>
              <a:gd name="connsiteY21" fmla="*/ 833139 h 2755758"/>
              <a:gd name="connsiteX22" fmla="*/ 3558112 w 4727077"/>
              <a:gd name="connsiteY22" fmla="*/ 835356 h 2755758"/>
              <a:gd name="connsiteX23" fmla="*/ 3549077 w 4727077"/>
              <a:gd name="connsiteY23" fmla="*/ 847408 h 2755758"/>
              <a:gd name="connsiteX24" fmla="*/ 3509376 w 4727077"/>
              <a:gd name="connsiteY24" fmla="*/ 856590 h 2755758"/>
              <a:gd name="connsiteX25" fmla="*/ 3364357 w 4727077"/>
              <a:gd name="connsiteY25" fmla="*/ 937729 h 2755758"/>
              <a:gd name="connsiteX26" fmla="*/ 3183642 w 4727077"/>
              <a:gd name="connsiteY26" fmla="*/ 1046879 h 2755758"/>
              <a:gd name="connsiteX27" fmla="*/ 3055465 w 4727077"/>
              <a:gd name="connsiteY27" fmla="*/ 1104351 h 2755758"/>
              <a:gd name="connsiteX28" fmla="*/ 3041806 w 4727077"/>
              <a:gd name="connsiteY28" fmla="*/ 1103463 h 2755758"/>
              <a:gd name="connsiteX29" fmla="*/ 3028815 w 4727077"/>
              <a:gd name="connsiteY29" fmla="*/ 1106073 h 2755758"/>
              <a:gd name="connsiteX30" fmla="*/ 3027939 w 4727077"/>
              <a:gd name="connsiteY30" fmla="*/ 1107475 h 2755758"/>
              <a:gd name="connsiteX31" fmla="*/ 3014962 w 4727077"/>
              <a:gd name="connsiteY31" fmla="*/ 1113725 h 2755758"/>
              <a:gd name="connsiteX32" fmla="*/ 2981699 w 4727077"/>
              <a:gd name="connsiteY32" fmla="*/ 1121829 h 2755758"/>
              <a:gd name="connsiteX33" fmla="*/ 2979162 w 4727077"/>
              <a:gd name="connsiteY33" fmla="*/ 1124530 h 2755758"/>
              <a:gd name="connsiteX34" fmla="*/ 2951318 w 4727077"/>
              <a:gd name="connsiteY34" fmla="*/ 1135168 h 2755758"/>
              <a:gd name="connsiteX35" fmla="*/ 2945978 w 4727077"/>
              <a:gd name="connsiteY35" fmla="*/ 1142677 h 2755758"/>
              <a:gd name="connsiteX36" fmla="*/ 2887372 w 4727077"/>
              <a:gd name="connsiteY36" fmla="*/ 1166778 h 2755758"/>
              <a:gd name="connsiteX37" fmla="*/ 2847551 w 4727077"/>
              <a:gd name="connsiteY37" fmla="*/ 1201861 h 2755758"/>
              <a:gd name="connsiteX38" fmla="*/ 2794224 w 4727077"/>
              <a:gd name="connsiteY38" fmla="*/ 1210618 h 2755758"/>
              <a:gd name="connsiteX39" fmla="*/ 2738359 w 4727077"/>
              <a:gd name="connsiteY39" fmla="*/ 1334484 h 2755758"/>
              <a:gd name="connsiteX40" fmla="*/ 2566319 w 4727077"/>
              <a:gd name="connsiteY40" fmla="*/ 1458666 h 2755758"/>
              <a:gd name="connsiteX41" fmla="*/ 2357596 w 4727077"/>
              <a:gd name="connsiteY41" fmla="*/ 1665827 h 2755758"/>
              <a:gd name="connsiteX42" fmla="*/ 2238986 w 4727077"/>
              <a:gd name="connsiteY42" fmla="*/ 1748128 h 2755758"/>
              <a:gd name="connsiteX43" fmla="*/ 2168448 w 4727077"/>
              <a:gd name="connsiteY43" fmla="*/ 1845836 h 2755758"/>
              <a:gd name="connsiteX44" fmla="*/ 2090167 w 4727077"/>
              <a:gd name="connsiteY44" fmla="*/ 1879602 h 2755758"/>
              <a:gd name="connsiteX45" fmla="*/ 1995732 w 4727077"/>
              <a:gd name="connsiteY45" fmla="*/ 1946127 h 2755758"/>
              <a:gd name="connsiteX46" fmla="*/ 1651113 w 4727077"/>
              <a:gd name="connsiteY46" fmla="*/ 2189622 h 2755758"/>
              <a:gd name="connsiteX47" fmla="*/ 1545033 w 4727077"/>
              <a:gd name="connsiteY47" fmla="*/ 2226491 h 2755758"/>
              <a:gd name="connsiteX48" fmla="*/ 1386000 w 4727077"/>
              <a:gd name="connsiteY48" fmla="*/ 2332487 h 2755758"/>
              <a:gd name="connsiteX49" fmla="*/ 1320359 w 4727077"/>
              <a:gd name="connsiteY49" fmla="*/ 2375275 h 2755758"/>
              <a:gd name="connsiteX50" fmla="*/ 1155742 w 4727077"/>
              <a:gd name="connsiteY50" fmla="*/ 2452520 h 2755758"/>
              <a:gd name="connsiteX51" fmla="*/ 1055211 w 4727077"/>
              <a:gd name="connsiteY51" fmla="*/ 2568363 h 2755758"/>
              <a:gd name="connsiteX52" fmla="*/ 1041617 w 4727077"/>
              <a:gd name="connsiteY52" fmla="*/ 2566751 h 2755758"/>
              <a:gd name="connsiteX53" fmla="*/ 1028396 w 4727077"/>
              <a:gd name="connsiteY53" fmla="*/ 2568652 h 2755758"/>
              <a:gd name="connsiteX54" fmla="*/ 1009679 w 4727077"/>
              <a:gd name="connsiteY54" fmla="*/ 2574506 h 2755758"/>
              <a:gd name="connsiteX55" fmla="*/ 979920 w 4727077"/>
              <a:gd name="connsiteY55" fmla="*/ 2581809 h 2755758"/>
              <a:gd name="connsiteX56" fmla="*/ 948389 w 4727077"/>
              <a:gd name="connsiteY56" fmla="*/ 2593456 h 2755758"/>
              <a:gd name="connsiteX57" fmla="*/ 948465 w 4727077"/>
              <a:gd name="connsiteY57" fmla="*/ 2594417 h 2755758"/>
              <a:gd name="connsiteX58" fmla="*/ 942415 w 4727077"/>
              <a:gd name="connsiteY58" fmla="*/ 2600640 h 2755758"/>
              <a:gd name="connsiteX59" fmla="*/ 881836 w 4727077"/>
              <a:gd name="connsiteY59" fmla="*/ 2574055 h 2755758"/>
              <a:gd name="connsiteX60" fmla="*/ 838949 w 4727077"/>
              <a:gd name="connsiteY60" fmla="*/ 2602948 h 2755758"/>
              <a:gd name="connsiteX61" fmla="*/ 773767 w 4727077"/>
              <a:gd name="connsiteY61" fmla="*/ 2622417 h 2755758"/>
              <a:gd name="connsiteX62" fmla="*/ 742295 w 4727077"/>
              <a:gd name="connsiteY62" fmla="*/ 2620138 h 2755758"/>
              <a:gd name="connsiteX63" fmla="*/ 671670 w 4727077"/>
              <a:gd name="connsiteY63" fmla="*/ 2642741 h 2755758"/>
              <a:gd name="connsiteX64" fmla="*/ 534876 w 4727077"/>
              <a:gd name="connsiteY64" fmla="*/ 2670115 h 2755758"/>
              <a:gd name="connsiteX65" fmla="*/ 505799 w 4727077"/>
              <a:gd name="connsiteY65" fmla="*/ 2732676 h 2755758"/>
              <a:gd name="connsiteX66" fmla="*/ 483925 w 4727077"/>
              <a:gd name="connsiteY66" fmla="*/ 2728111 h 2755758"/>
              <a:gd name="connsiteX67" fmla="*/ 480097 w 4727077"/>
              <a:gd name="connsiteY67" fmla="*/ 2727104 h 2755758"/>
              <a:gd name="connsiteX68" fmla="*/ 465972 w 4727077"/>
              <a:gd name="connsiteY68" fmla="*/ 2727846 h 2755758"/>
              <a:gd name="connsiteX69" fmla="*/ 460504 w 4727077"/>
              <a:gd name="connsiteY69" fmla="*/ 2722094 h 2755758"/>
              <a:gd name="connsiteX70" fmla="*/ 438180 w 4727077"/>
              <a:gd name="connsiteY70" fmla="*/ 2718939 h 2755758"/>
              <a:gd name="connsiteX71" fmla="*/ 412592 w 4727077"/>
              <a:gd name="connsiteY71" fmla="*/ 2721969 h 2755758"/>
              <a:gd name="connsiteX72" fmla="*/ 292799 w 4727077"/>
              <a:gd name="connsiteY72" fmla="*/ 2743014 h 2755758"/>
              <a:gd name="connsiteX73" fmla="*/ 220098 w 4727077"/>
              <a:gd name="connsiteY73" fmla="*/ 2751815 h 2755758"/>
              <a:gd name="connsiteX74" fmla="*/ 190869 w 4727077"/>
              <a:gd name="connsiteY74" fmla="*/ 2749207 h 2755758"/>
              <a:gd name="connsiteX75" fmla="*/ 151131 w 4727077"/>
              <a:gd name="connsiteY75" fmla="*/ 2749566 h 2755758"/>
              <a:gd name="connsiteX76" fmla="*/ 79758 w 4727077"/>
              <a:gd name="connsiteY76" fmla="*/ 2745592 h 2755758"/>
              <a:gd name="connsiteX77" fmla="*/ 17972 w 4727077"/>
              <a:gd name="connsiteY77" fmla="*/ 2747496 h 2755758"/>
              <a:gd name="connsiteX78" fmla="*/ 0 w 4727077"/>
              <a:gd name="connsiteY78" fmla="*/ 2747929 h 275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27077" h="2755758">
                <a:moveTo>
                  <a:pt x="0" y="0"/>
                </a:moveTo>
                <a:lnTo>
                  <a:pt x="4727077" y="0"/>
                </a:lnTo>
                <a:lnTo>
                  <a:pt x="4690127" y="29332"/>
                </a:lnTo>
                <a:cubicBezTo>
                  <a:pt x="4665996" y="47844"/>
                  <a:pt x="4643919" y="64901"/>
                  <a:pt x="4625568" y="81630"/>
                </a:cubicBezTo>
                <a:cubicBezTo>
                  <a:pt x="4603444" y="89574"/>
                  <a:pt x="4561188" y="162167"/>
                  <a:pt x="4546795" y="169050"/>
                </a:cubicBezTo>
                <a:cubicBezTo>
                  <a:pt x="4549984" y="171416"/>
                  <a:pt x="4544320" y="177940"/>
                  <a:pt x="4539098" y="177922"/>
                </a:cubicBezTo>
                <a:cubicBezTo>
                  <a:pt x="4523876" y="193718"/>
                  <a:pt x="4476943" y="210209"/>
                  <a:pt x="4440778" y="241795"/>
                </a:cubicBezTo>
                <a:lnTo>
                  <a:pt x="4285384" y="338062"/>
                </a:lnTo>
                <a:cubicBezTo>
                  <a:pt x="4263098" y="355245"/>
                  <a:pt x="4242154" y="348658"/>
                  <a:pt x="4226570" y="361109"/>
                </a:cubicBezTo>
                <a:cubicBezTo>
                  <a:pt x="4229622" y="388956"/>
                  <a:pt x="4209158" y="402330"/>
                  <a:pt x="4191879" y="412768"/>
                </a:cubicBezTo>
                <a:cubicBezTo>
                  <a:pt x="4176558" y="420081"/>
                  <a:pt x="4181792" y="424275"/>
                  <a:pt x="4169217" y="436018"/>
                </a:cubicBezTo>
                <a:cubicBezTo>
                  <a:pt x="4156643" y="447761"/>
                  <a:pt x="4131924" y="469186"/>
                  <a:pt x="4116433" y="483229"/>
                </a:cubicBezTo>
                <a:cubicBezTo>
                  <a:pt x="4103820" y="485541"/>
                  <a:pt x="4083404" y="481710"/>
                  <a:pt x="4083614" y="490895"/>
                </a:cubicBezTo>
                <a:cubicBezTo>
                  <a:pt x="4023928" y="500671"/>
                  <a:pt x="4056864" y="520653"/>
                  <a:pt x="4017446" y="538811"/>
                </a:cubicBezTo>
                <a:cubicBezTo>
                  <a:pt x="3982026" y="553573"/>
                  <a:pt x="3918518" y="577029"/>
                  <a:pt x="3886595" y="600173"/>
                </a:cubicBezTo>
                <a:cubicBezTo>
                  <a:pt x="3854671" y="623317"/>
                  <a:pt x="3854214" y="659594"/>
                  <a:pt x="3825905" y="677676"/>
                </a:cubicBezTo>
                <a:cubicBezTo>
                  <a:pt x="3806820" y="692806"/>
                  <a:pt x="3750377" y="706481"/>
                  <a:pt x="3737967" y="717338"/>
                </a:cubicBezTo>
                <a:cubicBezTo>
                  <a:pt x="3738541" y="725220"/>
                  <a:pt x="3729419" y="726993"/>
                  <a:pt x="3723398" y="731598"/>
                </a:cubicBezTo>
                <a:cubicBezTo>
                  <a:pt x="3720706" y="740542"/>
                  <a:pt x="3688455" y="756838"/>
                  <a:pt x="3676229" y="758991"/>
                </a:cubicBezTo>
                <a:lnTo>
                  <a:pt x="3566978" y="821857"/>
                </a:lnTo>
                <a:lnTo>
                  <a:pt x="3568015" y="827306"/>
                </a:lnTo>
                <a:lnTo>
                  <a:pt x="3559544" y="833139"/>
                </a:lnTo>
                <a:lnTo>
                  <a:pt x="3558112" y="835356"/>
                </a:lnTo>
                <a:cubicBezTo>
                  <a:pt x="3555397" y="839607"/>
                  <a:pt x="3552565" y="843716"/>
                  <a:pt x="3549077" y="847408"/>
                </a:cubicBezTo>
                <a:cubicBezTo>
                  <a:pt x="3531859" y="830601"/>
                  <a:pt x="3516583" y="876056"/>
                  <a:pt x="3509376" y="856590"/>
                </a:cubicBezTo>
                <a:cubicBezTo>
                  <a:pt x="3478589" y="871643"/>
                  <a:pt x="3423063" y="906898"/>
                  <a:pt x="3364357" y="937729"/>
                </a:cubicBezTo>
                <a:cubicBezTo>
                  <a:pt x="3310993" y="964409"/>
                  <a:pt x="3235125" y="1019109"/>
                  <a:pt x="3183642" y="1046879"/>
                </a:cubicBezTo>
                <a:cubicBezTo>
                  <a:pt x="3148140" y="1070408"/>
                  <a:pt x="3078435" y="1071870"/>
                  <a:pt x="3055465" y="1104351"/>
                </a:cubicBezTo>
                <a:cubicBezTo>
                  <a:pt x="3050955" y="1103276"/>
                  <a:pt x="3046390" y="1103066"/>
                  <a:pt x="3041806" y="1103463"/>
                </a:cubicBezTo>
                <a:lnTo>
                  <a:pt x="3028815" y="1106073"/>
                </a:lnTo>
                <a:lnTo>
                  <a:pt x="3027939" y="1107475"/>
                </a:lnTo>
                <a:cubicBezTo>
                  <a:pt x="3022824" y="1112061"/>
                  <a:pt x="3018673" y="1113574"/>
                  <a:pt x="3014962" y="1113725"/>
                </a:cubicBezTo>
                <a:lnTo>
                  <a:pt x="2981699" y="1121829"/>
                </a:lnTo>
                <a:lnTo>
                  <a:pt x="2979162" y="1124530"/>
                </a:lnTo>
                <a:lnTo>
                  <a:pt x="2951318" y="1135168"/>
                </a:lnTo>
                <a:cubicBezTo>
                  <a:pt x="2945788" y="1138193"/>
                  <a:pt x="2948823" y="1139648"/>
                  <a:pt x="2945978" y="1142677"/>
                </a:cubicBezTo>
                <a:cubicBezTo>
                  <a:pt x="2939738" y="1151480"/>
                  <a:pt x="2903777" y="1156913"/>
                  <a:pt x="2887372" y="1166778"/>
                </a:cubicBezTo>
                <a:cubicBezTo>
                  <a:pt x="2870967" y="1176643"/>
                  <a:pt x="2863076" y="1194555"/>
                  <a:pt x="2847551" y="1201861"/>
                </a:cubicBezTo>
                <a:cubicBezTo>
                  <a:pt x="2832026" y="1209169"/>
                  <a:pt x="2810794" y="1206120"/>
                  <a:pt x="2794224" y="1210618"/>
                </a:cubicBezTo>
                <a:lnTo>
                  <a:pt x="2738359" y="1334484"/>
                </a:lnTo>
                <a:cubicBezTo>
                  <a:pt x="2630048" y="1393419"/>
                  <a:pt x="2616321" y="1394429"/>
                  <a:pt x="2566319" y="1458666"/>
                </a:cubicBezTo>
                <a:cubicBezTo>
                  <a:pt x="2495929" y="1531495"/>
                  <a:pt x="2412152" y="1598987"/>
                  <a:pt x="2357596" y="1665827"/>
                </a:cubicBezTo>
                <a:lnTo>
                  <a:pt x="2238986" y="1748128"/>
                </a:lnTo>
                <a:cubicBezTo>
                  <a:pt x="2218934" y="1768868"/>
                  <a:pt x="2196056" y="1822054"/>
                  <a:pt x="2168448" y="1845836"/>
                </a:cubicBezTo>
                <a:lnTo>
                  <a:pt x="2090167" y="1879602"/>
                </a:lnTo>
                <a:cubicBezTo>
                  <a:pt x="2044141" y="1939678"/>
                  <a:pt x="2068908" y="1894457"/>
                  <a:pt x="1995732" y="1946127"/>
                </a:cubicBezTo>
                <a:lnTo>
                  <a:pt x="1651113" y="2189622"/>
                </a:lnTo>
                <a:lnTo>
                  <a:pt x="1545033" y="2226491"/>
                </a:lnTo>
                <a:cubicBezTo>
                  <a:pt x="1521399" y="2242589"/>
                  <a:pt x="1397440" y="2302496"/>
                  <a:pt x="1386000" y="2332487"/>
                </a:cubicBezTo>
                <a:cubicBezTo>
                  <a:pt x="1333905" y="2347818"/>
                  <a:pt x="1373996" y="2371317"/>
                  <a:pt x="1320359" y="2375275"/>
                </a:cubicBezTo>
                <a:cubicBezTo>
                  <a:pt x="1264706" y="2398965"/>
                  <a:pt x="1203606" y="2430132"/>
                  <a:pt x="1155742" y="2452520"/>
                </a:cubicBezTo>
                <a:cubicBezTo>
                  <a:pt x="1118231" y="2474029"/>
                  <a:pt x="1080938" y="2537279"/>
                  <a:pt x="1055211" y="2568363"/>
                </a:cubicBezTo>
                <a:cubicBezTo>
                  <a:pt x="1050788" y="2567053"/>
                  <a:pt x="1046237" y="2566599"/>
                  <a:pt x="1041617" y="2566751"/>
                </a:cubicBezTo>
                <a:lnTo>
                  <a:pt x="1028396" y="2568652"/>
                </a:lnTo>
                <a:lnTo>
                  <a:pt x="1009679" y="2574506"/>
                </a:lnTo>
                <a:lnTo>
                  <a:pt x="979920" y="2581809"/>
                </a:lnTo>
                <a:lnTo>
                  <a:pt x="948389" y="2593456"/>
                </a:lnTo>
                <a:lnTo>
                  <a:pt x="948465" y="2594417"/>
                </a:lnTo>
                <a:cubicBezTo>
                  <a:pt x="947975" y="2596783"/>
                  <a:pt x="946379" y="2598920"/>
                  <a:pt x="942415" y="2600640"/>
                </a:cubicBezTo>
                <a:cubicBezTo>
                  <a:pt x="930427" y="2610498"/>
                  <a:pt x="893779" y="2564835"/>
                  <a:pt x="881836" y="2574055"/>
                </a:cubicBezTo>
                <a:lnTo>
                  <a:pt x="838949" y="2602948"/>
                </a:lnTo>
                <a:cubicBezTo>
                  <a:pt x="821821" y="2597756"/>
                  <a:pt x="795178" y="2628387"/>
                  <a:pt x="773767" y="2622417"/>
                </a:cubicBezTo>
                <a:cubicBezTo>
                  <a:pt x="763236" y="2622814"/>
                  <a:pt x="747595" y="2615342"/>
                  <a:pt x="742295" y="2620138"/>
                </a:cubicBezTo>
                <a:lnTo>
                  <a:pt x="671670" y="2642741"/>
                </a:lnTo>
                <a:lnTo>
                  <a:pt x="534876" y="2670115"/>
                </a:lnTo>
                <a:cubicBezTo>
                  <a:pt x="551399" y="2693186"/>
                  <a:pt x="501023" y="2704837"/>
                  <a:pt x="505799" y="2732676"/>
                </a:cubicBezTo>
                <a:cubicBezTo>
                  <a:pt x="498476" y="2731791"/>
                  <a:pt x="491231" y="2730058"/>
                  <a:pt x="483925" y="2728111"/>
                </a:cubicBezTo>
                <a:lnTo>
                  <a:pt x="480097" y="2727104"/>
                </a:lnTo>
                <a:lnTo>
                  <a:pt x="465972" y="2727846"/>
                </a:lnTo>
                <a:cubicBezTo>
                  <a:pt x="464149" y="2725929"/>
                  <a:pt x="462327" y="2724011"/>
                  <a:pt x="460504" y="2722094"/>
                </a:cubicBezTo>
                <a:lnTo>
                  <a:pt x="438180" y="2718939"/>
                </a:lnTo>
                <a:cubicBezTo>
                  <a:pt x="430049" y="2718679"/>
                  <a:pt x="421566" y="2719476"/>
                  <a:pt x="412592" y="2721969"/>
                </a:cubicBezTo>
                <a:cubicBezTo>
                  <a:pt x="385739" y="2740494"/>
                  <a:pt x="325476" y="2718733"/>
                  <a:pt x="292799" y="2743014"/>
                </a:cubicBezTo>
                <a:cubicBezTo>
                  <a:pt x="279732" y="2749840"/>
                  <a:pt x="232866" y="2758094"/>
                  <a:pt x="220098" y="2751815"/>
                </a:cubicBezTo>
                <a:cubicBezTo>
                  <a:pt x="209523" y="2751921"/>
                  <a:pt x="199584" y="2756862"/>
                  <a:pt x="190869" y="2749207"/>
                </a:cubicBezTo>
                <a:cubicBezTo>
                  <a:pt x="178366" y="2740373"/>
                  <a:pt x="152297" y="2762540"/>
                  <a:pt x="151131" y="2749566"/>
                </a:cubicBezTo>
                <a:cubicBezTo>
                  <a:pt x="132426" y="2764915"/>
                  <a:pt x="102636" y="2747084"/>
                  <a:pt x="79758" y="2745592"/>
                </a:cubicBezTo>
                <a:cubicBezTo>
                  <a:pt x="69535" y="2756319"/>
                  <a:pt x="47540" y="2749308"/>
                  <a:pt x="17972" y="2747496"/>
                </a:cubicBezTo>
                <a:lnTo>
                  <a:pt x="0" y="274792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
            <a:extLst>
              <a:ext uri="{FF2B5EF4-FFF2-40B4-BE49-F238E27FC236}">
                <a16:creationId xmlns:a16="http://schemas.microsoft.com/office/drawing/2014/main" id="{47341084-67DE-4D86-8166-06A662B115E6}"/>
              </a:ext>
            </a:extLst>
          </p:cNvPr>
          <p:cNvSpPr>
            <a:spLocks noGrp="1"/>
          </p:cNvSpPr>
          <p:nvPr>
            <p:ph idx="1"/>
          </p:nvPr>
        </p:nvSpPr>
        <p:spPr>
          <a:xfrm>
            <a:off x="3061855" y="896469"/>
            <a:ext cx="5292828" cy="4687697"/>
          </a:xfrm>
        </p:spPr>
        <p:txBody>
          <a:bodyPr>
            <a:normAutofit/>
          </a:bodyPr>
          <a:lstStyle/>
          <a:p>
            <a:pPr rtl="0" fontAlgn="base">
              <a:spcBef>
                <a:spcPts val="0"/>
              </a:spcBef>
              <a:spcAft>
                <a:spcPts val="0"/>
              </a:spcAft>
              <a:buFont typeface="Arial" panose="020B0604020202020204" pitchFamily="34" charset="0"/>
              <a:buChar char="•"/>
            </a:pPr>
            <a:r>
              <a:rPr lang="en-US" sz="2000" b="0" i="0" u="sng" strike="noStrike" dirty="0">
                <a:solidFill>
                  <a:schemeClr val="tx1">
                    <a:lumMod val="85000"/>
                    <a:lumOff val="15000"/>
                  </a:schemeClr>
                </a:solidFill>
                <a:effectLst/>
                <a:latin typeface="Arial" panose="020B0604020202020204" pitchFamily="34" charset="0"/>
                <a:hlinkClick r:id="rId2"/>
              </a:rPr>
              <a:t>OBS: Open Broadcaster Software</a:t>
            </a:r>
            <a:endParaRPr lang="en-US" sz="2000" b="0" i="0" u="none" strike="noStrike" dirty="0">
              <a:solidFill>
                <a:schemeClr val="tx1">
                  <a:lumMod val="85000"/>
                  <a:lumOff val="15000"/>
                </a:schemeClr>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Arial" panose="020B0604020202020204" pitchFamily="34" charset="0"/>
              </a:rPr>
              <a:t>A distribution platform, like </a:t>
            </a:r>
            <a:r>
              <a:rPr lang="en-US" sz="2000" b="0" i="0" u="sng" strike="noStrike" dirty="0">
                <a:solidFill>
                  <a:schemeClr val="tx1">
                    <a:lumMod val="85000"/>
                    <a:lumOff val="15000"/>
                  </a:schemeClr>
                </a:solidFill>
                <a:effectLst/>
                <a:latin typeface="Arial" panose="020B0604020202020204" pitchFamily="34" charset="0"/>
                <a:hlinkClick r:id="rId3"/>
              </a:rPr>
              <a:t>YouTube Live</a:t>
            </a:r>
            <a:r>
              <a:rPr lang="en-US" sz="2000" b="0" i="0" u="none" strike="noStrike" dirty="0">
                <a:solidFill>
                  <a:schemeClr val="tx1">
                    <a:lumMod val="85000"/>
                    <a:lumOff val="15000"/>
                  </a:schemeClr>
                </a:solidFill>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en-US" sz="2000" b="0" i="0" u="sng" strike="noStrike" dirty="0">
                <a:solidFill>
                  <a:schemeClr val="tx1">
                    <a:lumMod val="85000"/>
                    <a:lumOff val="15000"/>
                  </a:schemeClr>
                </a:solidFill>
                <a:effectLst/>
                <a:latin typeface="Arial" panose="020B0604020202020204" pitchFamily="34" charset="0"/>
                <a:hlinkClick r:id="rId4"/>
              </a:rPr>
              <a:t>Loom</a:t>
            </a:r>
            <a:r>
              <a:rPr lang="en-US" sz="2000" b="0" i="0" u="none" strike="noStrike" dirty="0">
                <a:solidFill>
                  <a:schemeClr val="tx1">
                    <a:lumMod val="85000"/>
                    <a:lumOff val="15000"/>
                  </a:schemeClr>
                </a:solidFill>
                <a:effectLst/>
                <a:latin typeface="Arial" panose="020B0604020202020204" pitchFamily="34" charset="0"/>
              </a:rPr>
              <a:t>  -- Guides: </a:t>
            </a:r>
            <a:r>
              <a:rPr lang="en-US" sz="2000" b="0" i="0" u="sng" strike="noStrike" dirty="0">
                <a:solidFill>
                  <a:schemeClr val="tx1">
                    <a:lumMod val="85000"/>
                    <a:lumOff val="15000"/>
                  </a:schemeClr>
                </a:solidFill>
                <a:effectLst/>
                <a:latin typeface="Arial" panose="020B0604020202020204" pitchFamily="34" charset="0"/>
                <a:hlinkClick r:id="rId5"/>
              </a:rPr>
              <a:t>Kathleen Morris</a:t>
            </a:r>
            <a:r>
              <a:rPr lang="en-US" sz="2000" b="0" i="0" u="none" strike="noStrike" dirty="0">
                <a:solidFill>
                  <a:schemeClr val="tx1">
                    <a:lumMod val="85000"/>
                    <a:lumOff val="15000"/>
                  </a:schemeClr>
                </a:solidFill>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en-US" sz="2000" b="0" i="0" u="sng" strike="noStrike" dirty="0" err="1">
                <a:solidFill>
                  <a:schemeClr val="tx1">
                    <a:lumMod val="85000"/>
                    <a:lumOff val="15000"/>
                  </a:schemeClr>
                </a:solidFill>
                <a:effectLst/>
                <a:latin typeface="Arial" panose="020B0604020202020204" pitchFamily="34" charset="0"/>
                <a:hlinkClick r:id="rId6"/>
              </a:rPr>
              <a:t>Screencastify</a:t>
            </a:r>
            <a:endParaRPr lang="en-US" sz="2000" b="0" i="0" u="none" strike="noStrike" dirty="0">
              <a:solidFill>
                <a:schemeClr val="tx1">
                  <a:lumMod val="85000"/>
                  <a:lumOff val="15000"/>
                </a:schemeClr>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sng" strike="noStrike" dirty="0">
                <a:solidFill>
                  <a:schemeClr val="tx1">
                    <a:lumMod val="85000"/>
                    <a:lumOff val="15000"/>
                  </a:schemeClr>
                </a:solidFill>
                <a:effectLst/>
                <a:latin typeface="Arial" panose="020B0604020202020204" pitchFamily="34" charset="0"/>
                <a:hlinkClick r:id="rId7"/>
              </a:rPr>
              <a:t>Screencast-o-</a:t>
            </a:r>
            <a:r>
              <a:rPr lang="en-US" sz="2000" b="0" i="0" u="sng" strike="noStrike" dirty="0" err="1">
                <a:solidFill>
                  <a:schemeClr val="tx1">
                    <a:lumMod val="85000"/>
                    <a:lumOff val="15000"/>
                  </a:schemeClr>
                </a:solidFill>
                <a:effectLst/>
                <a:latin typeface="Arial" panose="020B0604020202020204" pitchFamily="34" charset="0"/>
                <a:hlinkClick r:id="rId7"/>
              </a:rPr>
              <a:t>matic</a:t>
            </a:r>
            <a:r>
              <a:rPr lang="en-US" sz="2000" b="0" i="0" u="none" strike="noStrike" dirty="0">
                <a:solidFill>
                  <a:schemeClr val="tx1">
                    <a:lumMod val="85000"/>
                    <a:lumOff val="15000"/>
                  </a:schemeClr>
                </a:solidFill>
                <a:effectLst/>
                <a:latin typeface="Arial" panose="020B0604020202020204" pitchFamily="34" charset="0"/>
              </a:rPr>
              <a:t> - Google extension</a:t>
            </a:r>
          </a:p>
          <a:p>
            <a:pPr rtl="0" fontAlgn="base">
              <a:spcBef>
                <a:spcPts val="0"/>
              </a:spcBef>
              <a:spcAft>
                <a:spcPts val="0"/>
              </a:spcAft>
              <a:buFont typeface="Arial" panose="020B0604020202020204" pitchFamily="34" charset="0"/>
              <a:buChar char="•"/>
            </a:pPr>
            <a:r>
              <a:rPr lang="en-US" sz="2000" b="0" i="0" u="sng" strike="noStrike" dirty="0">
                <a:solidFill>
                  <a:schemeClr val="tx1">
                    <a:lumMod val="85000"/>
                    <a:lumOff val="15000"/>
                  </a:schemeClr>
                </a:solidFill>
                <a:effectLst/>
                <a:latin typeface="Arial" panose="020B0604020202020204" pitchFamily="34" charset="0"/>
                <a:hlinkClick r:id="rId8"/>
              </a:rPr>
              <a:t>Zoom</a:t>
            </a:r>
            <a:r>
              <a:rPr lang="en-US" sz="2000" b="0" i="0" u="none" strike="noStrike" dirty="0">
                <a:solidFill>
                  <a:schemeClr val="tx1">
                    <a:lumMod val="85000"/>
                    <a:lumOff val="15000"/>
                  </a:schemeClr>
                </a:solidFill>
                <a:effectLst/>
                <a:latin typeface="Arial" panose="020B0604020202020204" pitchFamily="34" charset="0"/>
              </a:rPr>
              <a:t> - record video conferences</a:t>
            </a:r>
          </a:p>
          <a:p>
            <a:pPr rtl="0" fontAlgn="base">
              <a:spcBef>
                <a:spcPts val="0"/>
              </a:spcBef>
              <a:spcAft>
                <a:spcPts val="1200"/>
              </a:spcAft>
              <a:buFont typeface="Arial" panose="020B0604020202020204" pitchFamily="34" charset="0"/>
              <a:buChar char="•"/>
            </a:pPr>
            <a:r>
              <a:rPr lang="en-US" sz="2000" b="0" i="0" u="sng" strike="noStrike" dirty="0">
                <a:solidFill>
                  <a:schemeClr val="tx1">
                    <a:lumMod val="85000"/>
                    <a:lumOff val="15000"/>
                  </a:schemeClr>
                </a:solidFill>
                <a:effectLst/>
                <a:latin typeface="Arial" panose="020B0604020202020204" pitchFamily="34" charset="0"/>
                <a:hlinkClick r:id="rId9"/>
              </a:rPr>
              <a:t>Twitch</a:t>
            </a:r>
            <a:r>
              <a:rPr lang="en-US" sz="2000" b="0" i="0" u="none" strike="noStrike" dirty="0">
                <a:solidFill>
                  <a:schemeClr val="tx1">
                    <a:lumMod val="85000"/>
                    <a:lumOff val="15000"/>
                  </a:schemeClr>
                </a:solidFill>
                <a:effectLst/>
                <a:latin typeface="Arial" panose="020B0604020202020204" pitchFamily="34" charset="0"/>
              </a:rPr>
              <a:t> - most often used to record games</a:t>
            </a:r>
            <a:endParaRPr lang="en-US" sz="2000" dirty="0">
              <a:solidFill>
                <a:schemeClr val="tx1">
                  <a:lumMod val="85000"/>
                  <a:lumOff val="15000"/>
                </a:schemeClr>
              </a:solidFill>
            </a:endParaRPr>
          </a:p>
        </p:txBody>
      </p:sp>
      <p:sp>
        <p:nvSpPr>
          <p:cNvPr id="28" name="Freeform: Shape 11">
            <a:extLst>
              <a:ext uri="{FF2B5EF4-FFF2-40B4-BE49-F238E27FC236}">
                <a16:creationId xmlns:a16="http://schemas.microsoft.com/office/drawing/2014/main" id="{79CCFC00-0A22-43D7-A1D0-4DF0B12D8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4614" y="5924550"/>
            <a:ext cx="6339386" cy="933450"/>
          </a:xfrm>
          <a:custGeom>
            <a:avLst/>
            <a:gdLst>
              <a:gd name="connsiteX0" fmla="*/ 6654912 w 8452514"/>
              <a:gd name="connsiteY0" fmla="*/ 0 h 1122016"/>
              <a:gd name="connsiteX1" fmla="*/ 6668194 w 8452514"/>
              <a:gd name="connsiteY1" fmla="*/ 5671 h 1122016"/>
              <a:gd name="connsiteX2" fmla="*/ 6703031 w 8452514"/>
              <a:gd name="connsiteY2" fmla="*/ 11087 h 1122016"/>
              <a:gd name="connsiteX3" fmla="*/ 6766081 w 8452514"/>
              <a:gd name="connsiteY3" fmla="*/ 34291 h 1122016"/>
              <a:gd name="connsiteX4" fmla="*/ 6802760 w 8452514"/>
              <a:gd name="connsiteY4" fmla="*/ 44877 h 1122016"/>
              <a:gd name="connsiteX5" fmla="*/ 6827981 w 8452514"/>
              <a:gd name="connsiteY5" fmla="*/ 55269 h 1122016"/>
              <a:gd name="connsiteX6" fmla="*/ 6900076 w 8452514"/>
              <a:gd name="connsiteY6" fmla="*/ 67256 h 1122016"/>
              <a:gd name="connsiteX7" fmla="*/ 7022888 w 8452514"/>
              <a:gd name="connsiteY7" fmla="*/ 81079 h 1122016"/>
              <a:gd name="connsiteX8" fmla="*/ 7048222 w 8452514"/>
              <a:gd name="connsiteY8" fmla="*/ 85358 h 1122016"/>
              <a:gd name="connsiteX9" fmla="*/ 7068261 w 8452514"/>
              <a:gd name="connsiteY9" fmla="*/ 101065 h 1122016"/>
              <a:gd name="connsiteX10" fmla="*/ 7081677 w 8452514"/>
              <a:gd name="connsiteY10" fmla="*/ 104270 h 1122016"/>
              <a:gd name="connsiteX11" fmla="*/ 7084571 w 8452514"/>
              <a:gd name="connsiteY11" fmla="*/ 106233 h 1122016"/>
              <a:gd name="connsiteX12" fmla="*/ 7101842 w 8452514"/>
              <a:gd name="connsiteY12" fmla="*/ 116379 h 1122016"/>
              <a:gd name="connsiteX13" fmla="*/ 7155465 w 8452514"/>
              <a:gd name="connsiteY13" fmla="*/ 110464 h 1122016"/>
              <a:gd name="connsiteX14" fmla="*/ 7207658 w 8452514"/>
              <a:gd name="connsiteY14" fmla="*/ 125870 h 1122016"/>
              <a:gd name="connsiteX15" fmla="*/ 7377573 w 8452514"/>
              <a:gd name="connsiteY15" fmla="*/ 170332 h 1122016"/>
              <a:gd name="connsiteX16" fmla="*/ 7532026 w 8452514"/>
              <a:gd name="connsiteY16" fmla="*/ 192244 h 1122016"/>
              <a:gd name="connsiteX17" fmla="*/ 7841217 w 8452514"/>
              <a:gd name="connsiteY17" fmla="*/ 207538 h 1122016"/>
              <a:gd name="connsiteX18" fmla="*/ 7857607 w 8452514"/>
              <a:gd name="connsiteY18" fmla="*/ 200838 h 1122016"/>
              <a:gd name="connsiteX19" fmla="*/ 7874959 w 8452514"/>
              <a:gd name="connsiteY19" fmla="*/ 198448 h 1122016"/>
              <a:gd name="connsiteX20" fmla="*/ 7876749 w 8452514"/>
              <a:gd name="connsiteY20" fmla="*/ 199701 h 1122016"/>
              <a:gd name="connsiteX21" fmla="*/ 7895929 w 8452514"/>
              <a:gd name="connsiteY21" fmla="*/ 201515 h 1122016"/>
              <a:gd name="connsiteX22" fmla="*/ 7900797 w 8452514"/>
              <a:gd name="connsiteY22" fmla="*/ 198823 h 1122016"/>
              <a:gd name="connsiteX23" fmla="*/ 7914166 w 8452514"/>
              <a:gd name="connsiteY23" fmla="*/ 199099 h 1122016"/>
              <a:gd name="connsiteX24" fmla="*/ 7941068 w 8452514"/>
              <a:gd name="connsiteY24" fmla="*/ 197034 h 1122016"/>
              <a:gd name="connsiteX25" fmla="*/ 7945571 w 8452514"/>
              <a:gd name="connsiteY25" fmla="*/ 199095 h 1122016"/>
              <a:gd name="connsiteX26" fmla="*/ 7985320 w 8452514"/>
              <a:gd name="connsiteY26" fmla="*/ 199790 h 1122016"/>
              <a:gd name="connsiteX27" fmla="*/ 7985616 w 8452514"/>
              <a:gd name="connsiteY27" fmla="*/ 200960 h 1122016"/>
              <a:gd name="connsiteX28" fmla="*/ 7995720 w 8452514"/>
              <a:gd name="connsiteY28" fmla="*/ 206231 h 1122016"/>
              <a:gd name="connsiteX29" fmla="*/ 8015608 w 8452514"/>
              <a:gd name="connsiteY29" fmla="*/ 213654 h 1122016"/>
              <a:gd name="connsiteX30" fmla="*/ 8058349 w 8452514"/>
              <a:gd name="connsiteY30" fmla="*/ 245140 h 1122016"/>
              <a:gd name="connsiteX31" fmla="*/ 8107979 w 8452514"/>
              <a:gd name="connsiteY31" fmla="*/ 246800 h 1122016"/>
              <a:gd name="connsiteX32" fmla="*/ 8108093 w 8452514"/>
              <a:gd name="connsiteY32" fmla="*/ 247078 h 1122016"/>
              <a:gd name="connsiteX33" fmla="*/ 8116664 w 8452514"/>
              <a:gd name="connsiteY33" fmla="*/ 248449 h 1122016"/>
              <a:gd name="connsiteX34" fmla="*/ 8122959 w 8452514"/>
              <a:gd name="connsiteY34" fmla="*/ 248269 h 1122016"/>
              <a:gd name="connsiteX35" fmla="*/ 8138896 w 8452514"/>
              <a:gd name="connsiteY35" fmla="*/ 249833 h 1122016"/>
              <a:gd name="connsiteX36" fmla="*/ 8144062 w 8452514"/>
              <a:gd name="connsiteY36" fmla="*/ 252112 h 1122016"/>
              <a:gd name="connsiteX37" fmla="*/ 8145647 w 8452514"/>
              <a:gd name="connsiteY37" fmla="*/ 255525 h 1122016"/>
              <a:gd name="connsiteX38" fmla="*/ 8147167 w 8452514"/>
              <a:gd name="connsiteY38" fmla="*/ 255312 h 1122016"/>
              <a:gd name="connsiteX39" fmla="*/ 8175302 w 8452514"/>
              <a:gd name="connsiteY39" fmla="*/ 267089 h 1122016"/>
              <a:gd name="connsiteX40" fmla="*/ 8240382 w 8452514"/>
              <a:gd name="connsiteY40" fmla="*/ 283540 h 1122016"/>
              <a:gd name="connsiteX41" fmla="*/ 8278408 w 8452514"/>
              <a:gd name="connsiteY41" fmla="*/ 288929 h 1122016"/>
              <a:gd name="connsiteX42" fmla="*/ 8381742 w 8452514"/>
              <a:gd name="connsiteY42" fmla="*/ 308101 h 1122016"/>
              <a:gd name="connsiteX43" fmla="*/ 8452514 w 8452514"/>
              <a:gd name="connsiteY43" fmla="*/ 320747 h 1122016"/>
              <a:gd name="connsiteX44" fmla="*/ 8452514 w 8452514"/>
              <a:gd name="connsiteY44" fmla="*/ 1122016 h 1122016"/>
              <a:gd name="connsiteX45" fmla="*/ 0 w 8452514"/>
              <a:gd name="connsiteY45" fmla="*/ 1122016 h 1122016"/>
              <a:gd name="connsiteX46" fmla="*/ 29095 w 8452514"/>
              <a:gd name="connsiteY46" fmla="*/ 1104207 h 1122016"/>
              <a:gd name="connsiteX47" fmla="*/ 190847 w 8452514"/>
              <a:gd name="connsiteY47" fmla="*/ 1040583 h 1122016"/>
              <a:gd name="connsiteX48" fmla="*/ 259175 w 8452514"/>
              <a:gd name="connsiteY48" fmla="*/ 1032812 h 1122016"/>
              <a:gd name="connsiteX49" fmla="*/ 338173 w 8452514"/>
              <a:gd name="connsiteY49" fmla="*/ 994605 h 1122016"/>
              <a:gd name="connsiteX50" fmla="*/ 478721 w 8452514"/>
              <a:gd name="connsiteY50" fmla="*/ 983719 h 1122016"/>
              <a:gd name="connsiteX51" fmla="*/ 587681 w 8452514"/>
              <a:gd name="connsiteY51" fmla="*/ 917544 h 1122016"/>
              <a:gd name="connsiteX52" fmla="*/ 693168 w 8452514"/>
              <a:gd name="connsiteY52" fmla="*/ 903672 h 1122016"/>
              <a:gd name="connsiteX53" fmla="*/ 843764 w 8452514"/>
              <a:gd name="connsiteY53" fmla="*/ 843595 h 1122016"/>
              <a:gd name="connsiteX54" fmla="*/ 955276 w 8452514"/>
              <a:gd name="connsiteY54" fmla="*/ 808395 h 1122016"/>
              <a:gd name="connsiteX55" fmla="*/ 1043109 w 8452514"/>
              <a:gd name="connsiteY55" fmla="*/ 713209 h 1122016"/>
              <a:gd name="connsiteX56" fmla="*/ 1154027 w 8452514"/>
              <a:gd name="connsiteY56" fmla="*/ 681725 h 1122016"/>
              <a:gd name="connsiteX57" fmla="*/ 1196585 w 8452514"/>
              <a:gd name="connsiteY57" fmla="*/ 679340 h 1122016"/>
              <a:gd name="connsiteX58" fmla="*/ 1272350 w 8452514"/>
              <a:gd name="connsiteY58" fmla="*/ 682243 h 1122016"/>
              <a:gd name="connsiteX59" fmla="*/ 1373088 w 8452514"/>
              <a:gd name="connsiteY59" fmla="*/ 662319 h 1122016"/>
              <a:gd name="connsiteX60" fmla="*/ 1417982 w 8452514"/>
              <a:gd name="connsiteY60" fmla="*/ 675167 h 1122016"/>
              <a:gd name="connsiteX61" fmla="*/ 1473480 w 8452514"/>
              <a:gd name="connsiteY61" fmla="*/ 676093 h 1122016"/>
              <a:gd name="connsiteX62" fmla="*/ 1506656 w 8452514"/>
              <a:gd name="connsiteY62" fmla="*/ 676828 h 1122016"/>
              <a:gd name="connsiteX63" fmla="*/ 1596230 w 8452514"/>
              <a:gd name="connsiteY63" fmla="*/ 664992 h 1122016"/>
              <a:gd name="connsiteX64" fmla="*/ 1747790 w 8452514"/>
              <a:gd name="connsiteY64" fmla="*/ 611651 h 1122016"/>
              <a:gd name="connsiteX65" fmla="*/ 1793507 w 8452514"/>
              <a:gd name="connsiteY65" fmla="*/ 605163 h 1122016"/>
              <a:gd name="connsiteX66" fmla="*/ 1800606 w 8452514"/>
              <a:gd name="connsiteY66" fmla="*/ 608935 h 1122016"/>
              <a:gd name="connsiteX67" fmla="*/ 1861969 w 8452514"/>
              <a:gd name="connsiteY67" fmla="*/ 581576 h 1122016"/>
              <a:gd name="connsiteX68" fmla="*/ 1955692 w 8452514"/>
              <a:gd name="connsiteY68" fmla="*/ 578902 h 1122016"/>
              <a:gd name="connsiteX69" fmla="*/ 2027065 w 8452514"/>
              <a:gd name="connsiteY69" fmla="*/ 582876 h 1122016"/>
              <a:gd name="connsiteX70" fmla="*/ 2066803 w 8452514"/>
              <a:gd name="connsiteY70" fmla="*/ 582516 h 1122016"/>
              <a:gd name="connsiteX71" fmla="*/ 2096032 w 8452514"/>
              <a:gd name="connsiteY71" fmla="*/ 585125 h 1122016"/>
              <a:gd name="connsiteX72" fmla="*/ 2168733 w 8452514"/>
              <a:gd name="connsiteY72" fmla="*/ 576324 h 1122016"/>
              <a:gd name="connsiteX73" fmla="*/ 2288526 w 8452514"/>
              <a:gd name="connsiteY73" fmla="*/ 555279 h 1122016"/>
              <a:gd name="connsiteX74" fmla="*/ 2314114 w 8452514"/>
              <a:gd name="connsiteY74" fmla="*/ 552249 h 1122016"/>
              <a:gd name="connsiteX75" fmla="*/ 2336438 w 8452514"/>
              <a:gd name="connsiteY75" fmla="*/ 555404 h 1122016"/>
              <a:gd name="connsiteX76" fmla="*/ 2341906 w 8452514"/>
              <a:gd name="connsiteY76" fmla="*/ 561156 h 1122016"/>
              <a:gd name="connsiteX77" fmla="*/ 2356031 w 8452514"/>
              <a:gd name="connsiteY77" fmla="*/ 560413 h 1122016"/>
              <a:gd name="connsiteX78" fmla="*/ 2359859 w 8452514"/>
              <a:gd name="connsiteY78" fmla="*/ 561420 h 1122016"/>
              <a:gd name="connsiteX79" fmla="*/ 2381733 w 8452514"/>
              <a:gd name="connsiteY79" fmla="*/ 565985 h 1122016"/>
              <a:gd name="connsiteX80" fmla="*/ 2426712 w 8452514"/>
              <a:gd name="connsiteY80" fmla="*/ 545831 h 1122016"/>
              <a:gd name="connsiteX81" fmla="*/ 2483467 w 8452514"/>
              <a:gd name="connsiteY81" fmla="*/ 545633 h 1122016"/>
              <a:gd name="connsiteX82" fmla="*/ 2730488 w 8452514"/>
              <a:gd name="connsiteY82" fmla="*/ 524814 h 1122016"/>
              <a:gd name="connsiteX83" fmla="*/ 2818172 w 8452514"/>
              <a:gd name="connsiteY83" fmla="*/ 517453 h 1122016"/>
              <a:gd name="connsiteX84" fmla="*/ 2946749 w 8452514"/>
              <a:gd name="connsiteY84" fmla="*/ 462124 h 1122016"/>
              <a:gd name="connsiteX85" fmla="*/ 3107810 w 8452514"/>
              <a:gd name="connsiteY85" fmla="*/ 446574 h 1122016"/>
              <a:gd name="connsiteX86" fmla="*/ 3118560 w 8452514"/>
              <a:gd name="connsiteY86" fmla="*/ 435924 h 1122016"/>
              <a:gd name="connsiteX87" fmla="*/ 3132824 w 8452514"/>
              <a:gd name="connsiteY87" fmla="*/ 428967 h 1122016"/>
              <a:gd name="connsiteX88" fmla="*/ 3135215 w 8452514"/>
              <a:gd name="connsiteY88" fmla="*/ 429625 h 1122016"/>
              <a:gd name="connsiteX89" fmla="*/ 3153710 w 8452514"/>
              <a:gd name="connsiteY89" fmla="*/ 426021 h 1122016"/>
              <a:gd name="connsiteX90" fmla="*/ 3156473 w 8452514"/>
              <a:gd name="connsiteY90" fmla="*/ 422214 h 1122016"/>
              <a:gd name="connsiteX91" fmla="*/ 3168762 w 8452514"/>
              <a:gd name="connsiteY91" fmla="*/ 418797 h 1122016"/>
              <a:gd name="connsiteX92" fmla="*/ 3191879 w 8452514"/>
              <a:gd name="connsiteY92" fmla="*/ 409514 h 1122016"/>
              <a:gd name="connsiteX93" fmla="*/ 3197224 w 8452514"/>
              <a:gd name="connsiteY93" fmla="*/ 410168 h 1122016"/>
              <a:gd name="connsiteX94" fmla="*/ 3233678 w 8452514"/>
              <a:gd name="connsiteY94" fmla="*/ 399890 h 1122016"/>
              <a:gd name="connsiteX95" fmla="*/ 3234667 w 8452514"/>
              <a:gd name="connsiteY95" fmla="*/ 400883 h 1122016"/>
              <a:gd name="connsiteX96" fmla="*/ 3247057 w 8452514"/>
              <a:gd name="connsiteY96" fmla="*/ 402943 h 1122016"/>
              <a:gd name="connsiteX97" fmla="*/ 3269633 w 8452514"/>
              <a:gd name="connsiteY97" fmla="*/ 404292 h 1122016"/>
              <a:gd name="connsiteX98" fmla="*/ 3327677 w 8452514"/>
              <a:gd name="connsiteY98" fmla="*/ 421442 h 1122016"/>
              <a:gd name="connsiteX99" fmla="*/ 3365739 w 8452514"/>
              <a:gd name="connsiteY99" fmla="*/ 410853 h 1122016"/>
              <a:gd name="connsiteX100" fmla="*/ 3373681 w 8452514"/>
              <a:gd name="connsiteY100" fmla="*/ 409336 h 1122016"/>
              <a:gd name="connsiteX101" fmla="*/ 3373956 w 8452514"/>
              <a:gd name="connsiteY101" fmla="*/ 409560 h 1122016"/>
              <a:gd name="connsiteX102" fmla="*/ 3382564 w 8452514"/>
              <a:gd name="connsiteY102" fmla="*/ 408465 h 1122016"/>
              <a:gd name="connsiteX103" fmla="*/ 3388161 w 8452514"/>
              <a:gd name="connsiteY103" fmla="*/ 406571 h 1122016"/>
              <a:gd name="connsiteX104" fmla="*/ 3403567 w 8452514"/>
              <a:gd name="connsiteY104" fmla="*/ 403628 h 1122016"/>
              <a:gd name="connsiteX105" fmla="*/ 3409644 w 8452514"/>
              <a:gd name="connsiteY105" fmla="*/ 404301 h 1122016"/>
              <a:gd name="connsiteX106" fmla="*/ 3413172 w 8452514"/>
              <a:gd name="connsiteY106" fmla="*/ 406997 h 1122016"/>
              <a:gd name="connsiteX107" fmla="*/ 3414420 w 8452514"/>
              <a:gd name="connsiteY107" fmla="*/ 406385 h 1122016"/>
              <a:gd name="connsiteX108" fmla="*/ 3447142 w 8452514"/>
              <a:gd name="connsiteY108" fmla="*/ 409463 h 1122016"/>
              <a:gd name="connsiteX109" fmla="*/ 3516218 w 8452514"/>
              <a:gd name="connsiteY109" fmla="*/ 406684 h 1122016"/>
              <a:gd name="connsiteX110" fmla="*/ 3553990 w 8452514"/>
              <a:gd name="connsiteY110" fmla="*/ 401187 h 1122016"/>
              <a:gd name="connsiteX111" fmla="*/ 3659408 w 8452514"/>
              <a:gd name="connsiteY111" fmla="*/ 390399 h 1122016"/>
              <a:gd name="connsiteX112" fmla="*/ 3766707 w 8452514"/>
              <a:gd name="connsiteY112" fmla="*/ 382817 h 1122016"/>
              <a:gd name="connsiteX113" fmla="*/ 3828637 w 8452514"/>
              <a:gd name="connsiteY113" fmla="*/ 397240 h 1122016"/>
              <a:gd name="connsiteX114" fmla="*/ 3834801 w 8452514"/>
              <a:gd name="connsiteY114" fmla="*/ 396850 h 1122016"/>
              <a:gd name="connsiteX115" fmla="*/ 3848455 w 8452514"/>
              <a:gd name="connsiteY115" fmla="*/ 391402 h 1122016"/>
              <a:gd name="connsiteX116" fmla="*/ 3853068 w 8452514"/>
              <a:gd name="connsiteY116" fmla="*/ 388632 h 1122016"/>
              <a:gd name="connsiteX117" fmla="*/ 3860928 w 8452514"/>
              <a:gd name="connsiteY117" fmla="*/ 386115 h 1122016"/>
              <a:gd name="connsiteX118" fmla="*/ 3861288 w 8452514"/>
              <a:gd name="connsiteY118" fmla="*/ 386283 h 1122016"/>
              <a:gd name="connsiteX119" fmla="*/ 3868330 w 8452514"/>
              <a:gd name="connsiteY119" fmla="*/ 383474 h 1122016"/>
              <a:gd name="connsiteX120" fmla="*/ 3900661 w 8452514"/>
              <a:gd name="connsiteY120" fmla="*/ 366829 h 1122016"/>
              <a:gd name="connsiteX121" fmla="*/ 3964044 w 8452514"/>
              <a:gd name="connsiteY121" fmla="*/ 373399 h 1122016"/>
              <a:gd name="connsiteX122" fmla="*/ 3986447 w 8452514"/>
              <a:gd name="connsiteY122" fmla="*/ 370849 h 1122016"/>
              <a:gd name="connsiteX123" fmla="*/ 3999298 w 8452514"/>
              <a:gd name="connsiteY123" fmla="*/ 370714 h 1122016"/>
              <a:gd name="connsiteX124" fmla="*/ 4000673 w 8452514"/>
              <a:gd name="connsiteY124" fmla="*/ 371500 h 1122016"/>
              <a:gd name="connsiteX125" fmla="*/ 4031584 w 8452514"/>
              <a:gd name="connsiteY125" fmla="*/ 355427 h 1122016"/>
              <a:gd name="connsiteX126" fmla="*/ 4037028 w 8452514"/>
              <a:gd name="connsiteY126" fmla="*/ 355143 h 1122016"/>
              <a:gd name="connsiteX127" fmla="*/ 4195202 w 8452514"/>
              <a:gd name="connsiteY127" fmla="*/ 304641 h 1122016"/>
              <a:gd name="connsiteX128" fmla="*/ 4283222 w 8452514"/>
              <a:gd name="connsiteY128" fmla="*/ 305842 h 1122016"/>
              <a:gd name="connsiteX129" fmla="*/ 4352940 w 8452514"/>
              <a:gd name="connsiteY129" fmla="*/ 291189 h 1122016"/>
              <a:gd name="connsiteX130" fmla="*/ 4432055 w 8452514"/>
              <a:gd name="connsiteY130" fmla="*/ 268348 h 1122016"/>
              <a:gd name="connsiteX131" fmla="*/ 4530958 w 8452514"/>
              <a:gd name="connsiteY131" fmla="*/ 243206 h 1122016"/>
              <a:gd name="connsiteX132" fmla="*/ 4659004 w 8452514"/>
              <a:gd name="connsiteY132" fmla="*/ 220075 h 1122016"/>
              <a:gd name="connsiteX133" fmla="*/ 4762824 w 8452514"/>
              <a:gd name="connsiteY133" fmla="*/ 202126 h 1122016"/>
              <a:gd name="connsiteX134" fmla="*/ 4770993 w 8452514"/>
              <a:gd name="connsiteY134" fmla="*/ 203195 h 1122016"/>
              <a:gd name="connsiteX135" fmla="*/ 4791924 w 8452514"/>
              <a:gd name="connsiteY135" fmla="*/ 199751 h 1122016"/>
              <a:gd name="connsiteX136" fmla="*/ 4799568 w 8452514"/>
              <a:gd name="connsiteY136" fmla="*/ 197405 h 1122016"/>
              <a:gd name="connsiteX137" fmla="*/ 4811239 w 8452514"/>
              <a:gd name="connsiteY137" fmla="*/ 196207 h 1122016"/>
              <a:gd name="connsiteX138" fmla="*/ 4811598 w 8452514"/>
              <a:gd name="connsiteY138" fmla="*/ 196513 h 1122016"/>
              <a:gd name="connsiteX139" fmla="*/ 4822388 w 8452514"/>
              <a:gd name="connsiteY139" fmla="*/ 194737 h 1122016"/>
              <a:gd name="connsiteX140" fmla="*/ 4874260 w 8452514"/>
              <a:gd name="connsiteY140" fmla="*/ 181824 h 1122016"/>
              <a:gd name="connsiteX141" fmla="*/ 4951765 w 8452514"/>
              <a:gd name="connsiteY141" fmla="*/ 206263 h 1122016"/>
              <a:gd name="connsiteX142" fmla="*/ 4982166 w 8452514"/>
              <a:gd name="connsiteY142" fmla="*/ 208715 h 1122016"/>
              <a:gd name="connsiteX143" fmla="*/ 4998789 w 8452514"/>
              <a:gd name="connsiteY143" fmla="*/ 211810 h 1122016"/>
              <a:gd name="connsiteX144" fmla="*/ 5000070 w 8452514"/>
              <a:gd name="connsiteY144" fmla="*/ 213155 h 1122016"/>
              <a:gd name="connsiteX145" fmla="*/ 5049762 w 8452514"/>
              <a:gd name="connsiteY145" fmla="*/ 200608 h 1122016"/>
              <a:gd name="connsiteX146" fmla="*/ 5056942 w 8452514"/>
              <a:gd name="connsiteY146" fmla="*/ 201631 h 1122016"/>
              <a:gd name="connsiteX147" fmla="*/ 5088587 w 8452514"/>
              <a:gd name="connsiteY147" fmla="*/ 190012 h 1122016"/>
              <a:gd name="connsiteX148" fmla="*/ 5105332 w 8452514"/>
              <a:gd name="connsiteY148" fmla="*/ 185844 h 1122016"/>
              <a:gd name="connsiteX149" fmla="*/ 5109244 w 8452514"/>
              <a:gd name="connsiteY149" fmla="*/ 180881 h 1122016"/>
              <a:gd name="connsiteX150" fmla="*/ 5293942 w 8452514"/>
              <a:gd name="connsiteY150" fmla="*/ 169230 h 1122016"/>
              <a:gd name="connsiteX151" fmla="*/ 5440203 w 8452514"/>
              <a:gd name="connsiteY151" fmla="*/ 138544 h 1122016"/>
              <a:gd name="connsiteX152" fmla="*/ 5647062 w 8452514"/>
              <a:gd name="connsiteY152" fmla="*/ 118578 h 1122016"/>
              <a:gd name="connsiteX153" fmla="*/ 5812718 w 8452514"/>
              <a:gd name="connsiteY153" fmla="*/ 92233 h 1122016"/>
              <a:gd name="connsiteX154" fmla="*/ 6019477 w 8452514"/>
              <a:gd name="connsiteY154" fmla="*/ 42114 h 1122016"/>
              <a:gd name="connsiteX155" fmla="*/ 6096074 w 8452514"/>
              <a:gd name="connsiteY155" fmla="*/ 43522 h 1122016"/>
              <a:gd name="connsiteX156" fmla="*/ 6157746 w 8452514"/>
              <a:gd name="connsiteY156" fmla="*/ 18141 h 1122016"/>
              <a:gd name="connsiteX157" fmla="*/ 6187045 w 8452514"/>
              <a:gd name="connsiteY157" fmla="*/ 24835 h 1122016"/>
              <a:gd name="connsiteX158" fmla="*/ 6192159 w 8452514"/>
              <a:gd name="connsiteY158" fmla="*/ 26281 h 1122016"/>
              <a:gd name="connsiteX159" fmla="*/ 6211258 w 8452514"/>
              <a:gd name="connsiteY159" fmla="*/ 25713 h 1122016"/>
              <a:gd name="connsiteX160" fmla="*/ 6218358 w 8452514"/>
              <a:gd name="connsiteY160" fmla="*/ 33497 h 1122016"/>
              <a:gd name="connsiteX161" fmla="*/ 6248333 w 8452514"/>
              <a:gd name="connsiteY161" fmla="*/ 38336 h 1122016"/>
              <a:gd name="connsiteX162" fmla="*/ 6283010 w 8452514"/>
              <a:gd name="connsiteY162" fmla="*/ 35073 h 1122016"/>
              <a:gd name="connsiteX163" fmla="*/ 6445681 w 8452514"/>
              <a:gd name="connsiteY163" fmla="*/ 10713 h 1122016"/>
              <a:gd name="connsiteX164" fmla="*/ 6583533 w 8452514"/>
              <a:gd name="connsiteY164" fmla="*/ 5508 h 1122016"/>
              <a:gd name="connsiteX165" fmla="*/ 6637168 w 8452514"/>
              <a:gd name="connsiteY165" fmla="*/ 6203 h 112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452514" h="1122016">
                <a:moveTo>
                  <a:pt x="6654912" y="0"/>
                </a:moveTo>
                <a:lnTo>
                  <a:pt x="6668194" y="5671"/>
                </a:lnTo>
                <a:cubicBezTo>
                  <a:pt x="6681790" y="11724"/>
                  <a:pt x="6692395" y="15696"/>
                  <a:pt x="6703031" y="11087"/>
                </a:cubicBezTo>
                <a:lnTo>
                  <a:pt x="6766081" y="34291"/>
                </a:lnTo>
                <a:cubicBezTo>
                  <a:pt x="6759198" y="46371"/>
                  <a:pt x="6796705" y="33436"/>
                  <a:pt x="6802760" y="44877"/>
                </a:cubicBezTo>
                <a:cubicBezTo>
                  <a:pt x="6806063" y="54209"/>
                  <a:pt x="6818210" y="52459"/>
                  <a:pt x="6827981" y="55269"/>
                </a:cubicBezTo>
                <a:cubicBezTo>
                  <a:pt x="6835842" y="64466"/>
                  <a:pt x="6883904" y="69854"/>
                  <a:pt x="6900076" y="67256"/>
                </a:cubicBezTo>
                <a:cubicBezTo>
                  <a:pt x="6944944" y="54222"/>
                  <a:pt x="6986894" y="90496"/>
                  <a:pt x="7022888" y="81079"/>
                </a:cubicBezTo>
                <a:cubicBezTo>
                  <a:pt x="7032650" y="81284"/>
                  <a:pt x="7040923" y="82889"/>
                  <a:pt x="7048222" y="85358"/>
                </a:cubicBezTo>
                <a:lnTo>
                  <a:pt x="7068261" y="101065"/>
                </a:lnTo>
                <a:lnTo>
                  <a:pt x="7081677" y="104270"/>
                </a:lnTo>
                <a:lnTo>
                  <a:pt x="7084571" y="106233"/>
                </a:lnTo>
                <a:cubicBezTo>
                  <a:pt x="7090079" y="110007"/>
                  <a:pt x="7095664" y="113566"/>
                  <a:pt x="7101842" y="116379"/>
                </a:cubicBezTo>
                <a:cubicBezTo>
                  <a:pt x="7114527" y="89833"/>
                  <a:pt x="7156480" y="135914"/>
                  <a:pt x="7155465" y="110464"/>
                </a:cubicBezTo>
                <a:cubicBezTo>
                  <a:pt x="7191616" y="121293"/>
                  <a:pt x="7181164" y="94229"/>
                  <a:pt x="7207658" y="125870"/>
                </a:cubicBezTo>
                <a:cubicBezTo>
                  <a:pt x="7279188" y="125769"/>
                  <a:pt x="7308720" y="184498"/>
                  <a:pt x="7377573" y="170332"/>
                </a:cubicBezTo>
                <a:cubicBezTo>
                  <a:pt x="7431634" y="181395"/>
                  <a:pt x="7489161" y="187485"/>
                  <a:pt x="7532026" y="192244"/>
                </a:cubicBezTo>
                <a:cubicBezTo>
                  <a:pt x="7609299" y="198446"/>
                  <a:pt x="7786953" y="206106"/>
                  <a:pt x="7841217" y="207538"/>
                </a:cubicBezTo>
                <a:cubicBezTo>
                  <a:pt x="7846231" y="204425"/>
                  <a:pt x="7851755" y="202284"/>
                  <a:pt x="7857607" y="200838"/>
                </a:cubicBezTo>
                <a:lnTo>
                  <a:pt x="7874959" y="198448"/>
                </a:lnTo>
                <a:lnTo>
                  <a:pt x="7876749" y="199701"/>
                </a:lnTo>
                <a:cubicBezTo>
                  <a:pt x="7885389" y="202863"/>
                  <a:pt x="7891276" y="202884"/>
                  <a:pt x="7895929" y="201515"/>
                </a:cubicBezTo>
                <a:lnTo>
                  <a:pt x="7900797" y="198823"/>
                </a:lnTo>
                <a:lnTo>
                  <a:pt x="7914166" y="199099"/>
                </a:lnTo>
                <a:lnTo>
                  <a:pt x="7941068" y="197034"/>
                </a:lnTo>
                <a:lnTo>
                  <a:pt x="7945571" y="199095"/>
                </a:lnTo>
                <a:lnTo>
                  <a:pt x="7985320" y="199790"/>
                </a:lnTo>
                <a:lnTo>
                  <a:pt x="7985616" y="200960"/>
                </a:lnTo>
                <a:cubicBezTo>
                  <a:pt x="7987189" y="203602"/>
                  <a:pt x="7990057" y="205581"/>
                  <a:pt x="7995720" y="206231"/>
                </a:cubicBezTo>
                <a:cubicBezTo>
                  <a:pt x="7983343" y="222251"/>
                  <a:pt x="7997810" y="213152"/>
                  <a:pt x="8015608" y="213654"/>
                </a:cubicBezTo>
                <a:cubicBezTo>
                  <a:pt x="8000355" y="238646"/>
                  <a:pt x="8053132" y="229787"/>
                  <a:pt x="8058349" y="245140"/>
                </a:cubicBezTo>
                <a:lnTo>
                  <a:pt x="8107979" y="246800"/>
                </a:lnTo>
                <a:cubicBezTo>
                  <a:pt x="8108017" y="246893"/>
                  <a:pt x="8108056" y="246985"/>
                  <a:pt x="8108093" y="247078"/>
                </a:cubicBezTo>
                <a:cubicBezTo>
                  <a:pt x="8109775" y="247811"/>
                  <a:pt x="8112438" y="248287"/>
                  <a:pt x="8116664" y="248449"/>
                </a:cubicBezTo>
                <a:lnTo>
                  <a:pt x="8122959" y="248269"/>
                </a:lnTo>
                <a:lnTo>
                  <a:pt x="8138896" y="249833"/>
                </a:lnTo>
                <a:lnTo>
                  <a:pt x="8144062" y="252112"/>
                </a:lnTo>
                <a:lnTo>
                  <a:pt x="8145647" y="255525"/>
                </a:lnTo>
                <a:lnTo>
                  <a:pt x="8147167" y="255312"/>
                </a:lnTo>
                <a:cubicBezTo>
                  <a:pt x="8159007" y="250835"/>
                  <a:pt x="8163340" y="243069"/>
                  <a:pt x="8175302" y="267089"/>
                </a:cubicBezTo>
                <a:cubicBezTo>
                  <a:pt x="8202031" y="260619"/>
                  <a:pt x="8205643" y="274876"/>
                  <a:pt x="8240382" y="283540"/>
                </a:cubicBezTo>
                <a:cubicBezTo>
                  <a:pt x="8256037" y="276420"/>
                  <a:pt x="8267552" y="280817"/>
                  <a:pt x="8278408" y="288929"/>
                </a:cubicBezTo>
                <a:cubicBezTo>
                  <a:pt x="8313147" y="288593"/>
                  <a:pt x="8343424" y="301587"/>
                  <a:pt x="8381742" y="308101"/>
                </a:cubicBezTo>
                <a:lnTo>
                  <a:pt x="8452514" y="320747"/>
                </a:lnTo>
                <a:lnTo>
                  <a:pt x="8452514" y="1122016"/>
                </a:lnTo>
                <a:lnTo>
                  <a:pt x="0" y="1122016"/>
                </a:lnTo>
                <a:lnTo>
                  <a:pt x="29095" y="1104207"/>
                </a:lnTo>
                <a:lnTo>
                  <a:pt x="190847" y="1040583"/>
                </a:lnTo>
                <a:cubicBezTo>
                  <a:pt x="216572" y="1038275"/>
                  <a:pt x="228001" y="1009199"/>
                  <a:pt x="259175" y="1032812"/>
                </a:cubicBezTo>
                <a:cubicBezTo>
                  <a:pt x="272925" y="1024743"/>
                  <a:pt x="330583" y="1018660"/>
                  <a:pt x="338173" y="994605"/>
                </a:cubicBezTo>
                <a:cubicBezTo>
                  <a:pt x="379945" y="999294"/>
                  <a:pt x="440996" y="973858"/>
                  <a:pt x="478721" y="983719"/>
                </a:cubicBezTo>
                <a:cubicBezTo>
                  <a:pt x="525376" y="965411"/>
                  <a:pt x="551939" y="930885"/>
                  <a:pt x="587681" y="917544"/>
                </a:cubicBezTo>
                <a:cubicBezTo>
                  <a:pt x="623421" y="904203"/>
                  <a:pt x="650488" y="915997"/>
                  <a:pt x="693168" y="903672"/>
                </a:cubicBezTo>
                <a:cubicBezTo>
                  <a:pt x="735849" y="891347"/>
                  <a:pt x="800079" y="858250"/>
                  <a:pt x="843764" y="843595"/>
                </a:cubicBezTo>
                <a:cubicBezTo>
                  <a:pt x="881354" y="837691"/>
                  <a:pt x="916698" y="834302"/>
                  <a:pt x="955276" y="808395"/>
                </a:cubicBezTo>
                <a:cubicBezTo>
                  <a:pt x="1001552" y="806858"/>
                  <a:pt x="1000312" y="728357"/>
                  <a:pt x="1043109" y="713209"/>
                </a:cubicBezTo>
                <a:cubicBezTo>
                  <a:pt x="1086436" y="711853"/>
                  <a:pt x="1117273" y="688988"/>
                  <a:pt x="1154027" y="681725"/>
                </a:cubicBezTo>
                <a:cubicBezTo>
                  <a:pt x="1168837" y="687399"/>
                  <a:pt x="1182845" y="689349"/>
                  <a:pt x="1196585" y="679340"/>
                </a:cubicBezTo>
                <a:cubicBezTo>
                  <a:pt x="1236978" y="680777"/>
                  <a:pt x="1246586" y="693838"/>
                  <a:pt x="1272350" y="682243"/>
                </a:cubicBezTo>
                <a:cubicBezTo>
                  <a:pt x="1301766" y="679407"/>
                  <a:pt x="1348816" y="663498"/>
                  <a:pt x="1373088" y="662319"/>
                </a:cubicBezTo>
                <a:cubicBezTo>
                  <a:pt x="1364634" y="677929"/>
                  <a:pt x="1418922" y="661245"/>
                  <a:pt x="1417982" y="675167"/>
                </a:cubicBezTo>
                <a:cubicBezTo>
                  <a:pt x="1441073" y="656219"/>
                  <a:pt x="1446423" y="681052"/>
                  <a:pt x="1473480" y="676093"/>
                </a:cubicBezTo>
                <a:cubicBezTo>
                  <a:pt x="1487065" y="669135"/>
                  <a:pt x="1496110" y="668240"/>
                  <a:pt x="1506656" y="676828"/>
                </a:cubicBezTo>
                <a:cubicBezTo>
                  <a:pt x="1569580" y="642830"/>
                  <a:pt x="1541006" y="676699"/>
                  <a:pt x="1596230" y="664992"/>
                </a:cubicBezTo>
                <a:cubicBezTo>
                  <a:pt x="1644300" y="652241"/>
                  <a:pt x="1697486" y="644935"/>
                  <a:pt x="1747790" y="611651"/>
                </a:cubicBezTo>
                <a:cubicBezTo>
                  <a:pt x="1757666" y="602026"/>
                  <a:pt x="1778133" y="599123"/>
                  <a:pt x="1793507" y="605163"/>
                </a:cubicBezTo>
                <a:cubicBezTo>
                  <a:pt x="1796153" y="606202"/>
                  <a:pt x="1798542" y="607474"/>
                  <a:pt x="1800606" y="608935"/>
                </a:cubicBezTo>
                <a:cubicBezTo>
                  <a:pt x="1831221" y="585179"/>
                  <a:pt x="1847281" y="597912"/>
                  <a:pt x="1861969" y="581576"/>
                </a:cubicBezTo>
                <a:cubicBezTo>
                  <a:pt x="1907503" y="575973"/>
                  <a:pt x="1942061" y="593204"/>
                  <a:pt x="1955692" y="578902"/>
                </a:cubicBezTo>
                <a:cubicBezTo>
                  <a:pt x="1978570" y="580394"/>
                  <a:pt x="2008360" y="598224"/>
                  <a:pt x="2027065" y="582876"/>
                </a:cubicBezTo>
                <a:cubicBezTo>
                  <a:pt x="2028231" y="595849"/>
                  <a:pt x="2054300" y="573683"/>
                  <a:pt x="2066803" y="582516"/>
                </a:cubicBezTo>
                <a:cubicBezTo>
                  <a:pt x="2075518" y="590172"/>
                  <a:pt x="2085457" y="585230"/>
                  <a:pt x="2096032" y="585125"/>
                </a:cubicBezTo>
                <a:cubicBezTo>
                  <a:pt x="2108800" y="591404"/>
                  <a:pt x="2155666" y="583149"/>
                  <a:pt x="2168733" y="576324"/>
                </a:cubicBezTo>
                <a:cubicBezTo>
                  <a:pt x="2201410" y="552043"/>
                  <a:pt x="2261673" y="573804"/>
                  <a:pt x="2288526" y="555279"/>
                </a:cubicBezTo>
                <a:cubicBezTo>
                  <a:pt x="2297500" y="552786"/>
                  <a:pt x="2305982" y="551988"/>
                  <a:pt x="2314114" y="552249"/>
                </a:cubicBezTo>
                <a:lnTo>
                  <a:pt x="2336438" y="555404"/>
                </a:lnTo>
                <a:lnTo>
                  <a:pt x="2341906" y="561156"/>
                </a:lnTo>
                <a:lnTo>
                  <a:pt x="2356031" y="560413"/>
                </a:lnTo>
                <a:lnTo>
                  <a:pt x="2359859" y="561420"/>
                </a:lnTo>
                <a:cubicBezTo>
                  <a:pt x="2367165" y="563368"/>
                  <a:pt x="2374410" y="565100"/>
                  <a:pt x="2381733" y="565985"/>
                </a:cubicBezTo>
                <a:cubicBezTo>
                  <a:pt x="2376957" y="538146"/>
                  <a:pt x="2443235" y="568902"/>
                  <a:pt x="2426712" y="545831"/>
                </a:cubicBezTo>
                <a:cubicBezTo>
                  <a:pt x="2466120" y="545839"/>
                  <a:pt x="2440055" y="523877"/>
                  <a:pt x="2483467" y="545633"/>
                </a:cubicBezTo>
                <a:lnTo>
                  <a:pt x="2730488" y="524814"/>
                </a:lnTo>
                <a:cubicBezTo>
                  <a:pt x="2700504" y="574841"/>
                  <a:pt x="2808904" y="482004"/>
                  <a:pt x="2818172" y="517453"/>
                </a:cubicBezTo>
                <a:cubicBezTo>
                  <a:pt x="2824816" y="485216"/>
                  <a:pt x="2903466" y="485910"/>
                  <a:pt x="2946749" y="462124"/>
                </a:cubicBezTo>
                <a:cubicBezTo>
                  <a:pt x="3004869" y="458173"/>
                  <a:pt x="3050052" y="433279"/>
                  <a:pt x="3107810" y="446574"/>
                </a:cubicBezTo>
                <a:cubicBezTo>
                  <a:pt x="3110447" y="442339"/>
                  <a:pt x="3114142" y="438859"/>
                  <a:pt x="3118560" y="435924"/>
                </a:cubicBezTo>
                <a:lnTo>
                  <a:pt x="3132824" y="428967"/>
                </a:lnTo>
                <a:lnTo>
                  <a:pt x="3135215" y="429625"/>
                </a:lnTo>
                <a:cubicBezTo>
                  <a:pt x="3144984" y="430153"/>
                  <a:pt x="3150332" y="428555"/>
                  <a:pt x="3153710" y="426021"/>
                </a:cubicBezTo>
                <a:lnTo>
                  <a:pt x="3156473" y="422214"/>
                </a:lnTo>
                <a:lnTo>
                  <a:pt x="3168762" y="418797"/>
                </a:lnTo>
                <a:lnTo>
                  <a:pt x="3191879" y="409514"/>
                </a:lnTo>
                <a:lnTo>
                  <a:pt x="3197224" y="410168"/>
                </a:lnTo>
                <a:lnTo>
                  <a:pt x="3233678" y="399890"/>
                </a:lnTo>
                <a:lnTo>
                  <a:pt x="3234667" y="400883"/>
                </a:lnTo>
                <a:cubicBezTo>
                  <a:pt x="3237710" y="402875"/>
                  <a:pt x="3241523" y="403903"/>
                  <a:pt x="3247057" y="402943"/>
                </a:cubicBezTo>
                <a:cubicBezTo>
                  <a:pt x="3245656" y="421040"/>
                  <a:pt x="3253194" y="408721"/>
                  <a:pt x="3269633" y="404292"/>
                </a:cubicBezTo>
                <a:cubicBezTo>
                  <a:pt x="3271128" y="431412"/>
                  <a:pt x="3313536" y="408789"/>
                  <a:pt x="3327677" y="421442"/>
                </a:cubicBezTo>
                <a:cubicBezTo>
                  <a:pt x="3339719" y="417578"/>
                  <a:pt x="3352481" y="413986"/>
                  <a:pt x="3365739" y="410853"/>
                </a:cubicBezTo>
                <a:lnTo>
                  <a:pt x="3373681" y="409336"/>
                </a:lnTo>
                <a:lnTo>
                  <a:pt x="3373956" y="409560"/>
                </a:lnTo>
                <a:cubicBezTo>
                  <a:pt x="3375930" y="409771"/>
                  <a:pt x="3378636" y="409476"/>
                  <a:pt x="3382564" y="408465"/>
                </a:cubicBezTo>
                <a:lnTo>
                  <a:pt x="3388161" y="406571"/>
                </a:lnTo>
                <a:lnTo>
                  <a:pt x="3403567" y="403628"/>
                </a:lnTo>
                <a:lnTo>
                  <a:pt x="3409644" y="404301"/>
                </a:lnTo>
                <a:lnTo>
                  <a:pt x="3413172" y="406997"/>
                </a:lnTo>
                <a:lnTo>
                  <a:pt x="3414420" y="406385"/>
                </a:lnTo>
                <a:cubicBezTo>
                  <a:pt x="3422407" y="399025"/>
                  <a:pt x="3421574" y="390709"/>
                  <a:pt x="3447142" y="409463"/>
                </a:cubicBezTo>
                <a:cubicBezTo>
                  <a:pt x="3467406" y="396187"/>
                  <a:pt x="3479418" y="408274"/>
                  <a:pt x="3516218" y="406684"/>
                </a:cubicBezTo>
                <a:cubicBezTo>
                  <a:pt x="3526044" y="395854"/>
                  <a:pt x="3539177" y="396724"/>
                  <a:pt x="3553990" y="401187"/>
                </a:cubicBezTo>
                <a:cubicBezTo>
                  <a:pt x="3585271" y="391337"/>
                  <a:pt x="3620682" y="394946"/>
                  <a:pt x="3659408" y="390399"/>
                </a:cubicBezTo>
                <a:cubicBezTo>
                  <a:pt x="3694121" y="372373"/>
                  <a:pt x="3725367" y="387759"/>
                  <a:pt x="3766707" y="382817"/>
                </a:cubicBezTo>
                <a:cubicBezTo>
                  <a:pt x="3791336" y="358091"/>
                  <a:pt x="3804132" y="393699"/>
                  <a:pt x="3828637" y="397240"/>
                </a:cubicBezTo>
                <a:lnTo>
                  <a:pt x="3834801" y="396850"/>
                </a:lnTo>
                <a:lnTo>
                  <a:pt x="3848455" y="391402"/>
                </a:lnTo>
                <a:lnTo>
                  <a:pt x="3853068" y="388632"/>
                </a:lnTo>
                <a:cubicBezTo>
                  <a:pt x="3856439" y="386992"/>
                  <a:pt x="3858931" y="386247"/>
                  <a:pt x="3860928" y="386115"/>
                </a:cubicBezTo>
                <a:lnTo>
                  <a:pt x="3861288" y="386283"/>
                </a:lnTo>
                <a:lnTo>
                  <a:pt x="3868330" y="383474"/>
                </a:lnTo>
                <a:cubicBezTo>
                  <a:pt x="3879825" y="378211"/>
                  <a:pt x="3890648" y="372588"/>
                  <a:pt x="3900661" y="366829"/>
                </a:cubicBezTo>
                <a:cubicBezTo>
                  <a:pt x="3919683" y="376562"/>
                  <a:pt x="3951136" y="347631"/>
                  <a:pt x="3964044" y="373399"/>
                </a:cubicBezTo>
                <a:cubicBezTo>
                  <a:pt x="3978068" y="366350"/>
                  <a:pt x="3980151" y="353244"/>
                  <a:pt x="3986447" y="370849"/>
                </a:cubicBezTo>
                <a:cubicBezTo>
                  <a:pt x="3991392" y="368984"/>
                  <a:pt x="3995514" y="369323"/>
                  <a:pt x="3999298" y="370714"/>
                </a:cubicBezTo>
                <a:lnTo>
                  <a:pt x="4000673" y="371500"/>
                </a:lnTo>
                <a:lnTo>
                  <a:pt x="4031584" y="355427"/>
                </a:lnTo>
                <a:lnTo>
                  <a:pt x="4037028" y="355143"/>
                </a:lnTo>
                <a:cubicBezTo>
                  <a:pt x="4089837" y="358512"/>
                  <a:pt x="4131595" y="335871"/>
                  <a:pt x="4195202" y="304641"/>
                </a:cubicBezTo>
                <a:cubicBezTo>
                  <a:pt x="4198234" y="301075"/>
                  <a:pt x="4282462" y="310356"/>
                  <a:pt x="4283222" y="305842"/>
                </a:cubicBezTo>
                <a:cubicBezTo>
                  <a:pt x="4325917" y="301489"/>
                  <a:pt x="4298042" y="297341"/>
                  <a:pt x="4352940" y="291189"/>
                </a:cubicBezTo>
                <a:cubicBezTo>
                  <a:pt x="4368816" y="282538"/>
                  <a:pt x="4434671" y="254731"/>
                  <a:pt x="4432055" y="268348"/>
                </a:cubicBezTo>
                <a:lnTo>
                  <a:pt x="4530958" y="243206"/>
                </a:lnTo>
                <a:lnTo>
                  <a:pt x="4659004" y="220075"/>
                </a:lnTo>
                <a:lnTo>
                  <a:pt x="4762824" y="202126"/>
                </a:lnTo>
                <a:lnTo>
                  <a:pt x="4770993" y="203195"/>
                </a:lnTo>
                <a:lnTo>
                  <a:pt x="4791924" y="199751"/>
                </a:lnTo>
                <a:lnTo>
                  <a:pt x="4799568" y="197405"/>
                </a:lnTo>
                <a:cubicBezTo>
                  <a:pt x="4804918" y="196180"/>
                  <a:pt x="4808585" y="195869"/>
                  <a:pt x="4811239" y="196207"/>
                </a:cubicBezTo>
                <a:lnTo>
                  <a:pt x="4811598" y="196513"/>
                </a:lnTo>
                <a:lnTo>
                  <a:pt x="4822388" y="194737"/>
                </a:lnTo>
                <a:cubicBezTo>
                  <a:pt x="4840430" y="190975"/>
                  <a:pt x="4857826" y="186590"/>
                  <a:pt x="4874260" y="181824"/>
                </a:cubicBezTo>
                <a:cubicBezTo>
                  <a:pt x="4892734" y="199009"/>
                  <a:pt x="4951054" y="170279"/>
                  <a:pt x="4951765" y="206263"/>
                </a:cubicBezTo>
                <a:cubicBezTo>
                  <a:pt x="4974164" y="200878"/>
                  <a:pt x="4984924" y="184772"/>
                  <a:pt x="4982166" y="208715"/>
                </a:cubicBezTo>
                <a:cubicBezTo>
                  <a:pt x="4989680" y="207606"/>
                  <a:pt x="4994776" y="209081"/>
                  <a:pt x="4998789" y="211810"/>
                </a:cubicBezTo>
                <a:lnTo>
                  <a:pt x="5000070" y="213155"/>
                </a:lnTo>
                <a:lnTo>
                  <a:pt x="5049762" y="200608"/>
                </a:lnTo>
                <a:lnTo>
                  <a:pt x="5056942" y="201631"/>
                </a:lnTo>
                <a:lnTo>
                  <a:pt x="5088587" y="190012"/>
                </a:lnTo>
                <a:lnTo>
                  <a:pt x="5105332" y="185844"/>
                </a:lnTo>
                <a:lnTo>
                  <a:pt x="5109244" y="180881"/>
                </a:lnTo>
                <a:lnTo>
                  <a:pt x="5293942" y="169230"/>
                </a:lnTo>
                <a:cubicBezTo>
                  <a:pt x="5300045" y="165474"/>
                  <a:pt x="5436439" y="144078"/>
                  <a:pt x="5440203" y="138544"/>
                </a:cubicBezTo>
                <a:lnTo>
                  <a:pt x="5647062" y="118578"/>
                </a:lnTo>
                <a:cubicBezTo>
                  <a:pt x="5672828" y="111633"/>
                  <a:pt x="5824487" y="75616"/>
                  <a:pt x="5812718" y="92233"/>
                </a:cubicBezTo>
                <a:cubicBezTo>
                  <a:pt x="5886756" y="51532"/>
                  <a:pt x="5931117" y="66359"/>
                  <a:pt x="6019477" y="42114"/>
                </a:cubicBezTo>
                <a:cubicBezTo>
                  <a:pt x="6077012" y="72224"/>
                  <a:pt x="6042897" y="42351"/>
                  <a:pt x="6096074" y="43522"/>
                </a:cubicBezTo>
                <a:cubicBezTo>
                  <a:pt x="6074890" y="12462"/>
                  <a:pt x="6162848" y="55174"/>
                  <a:pt x="6157746" y="18141"/>
                </a:cubicBezTo>
                <a:cubicBezTo>
                  <a:pt x="6167586" y="19528"/>
                  <a:pt x="6177278" y="22038"/>
                  <a:pt x="6187045" y="24835"/>
                </a:cubicBezTo>
                <a:lnTo>
                  <a:pt x="6192159" y="26281"/>
                </a:lnTo>
                <a:lnTo>
                  <a:pt x="6211258" y="25713"/>
                </a:lnTo>
                <a:lnTo>
                  <a:pt x="6218358" y="33497"/>
                </a:lnTo>
                <a:lnTo>
                  <a:pt x="6248333" y="38336"/>
                </a:lnTo>
                <a:cubicBezTo>
                  <a:pt x="6259294" y="38920"/>
                  <a:pt x="6270780" y="38112"/>
                  <a:pt x="6283010" y="35073"/>
                </a:cubicBezTo>
                <a:cubicBezTo>
                  <a:pt x="6320138" y="11314"/>
                  <a:pt x="6400413" y="41928"/>
                  <a:pt x="6445681" y="10713"/>
                </a:cubicBezTo>
                <a:cubicBezTo>
                  <a:pt x="6495768" y="5787"/>
                  <a:pt x="6551618" y="6260"/>
                  <a:pt x="6583533" y="5508"/>
                </a:cubicBezTo>
                <a:cubicBezTo>
                  <a:pt x="6599978" y="17585"/>
                  <a:pt x="6636222" y="-11024"/>
                  <a:pt x="6637168" y="620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mputer screen capture&#10;&#10;Description automatically generated with medium confidence">
            <a:extLst>
              <a:ext uri="{FF2B5EF4-FFF2-40B4-BE49-F238E27FC236}">
                <a16:creationId xmlns:a16="http://schemas.microsoft.com/office/drawing/2014/main" id="{94F966C0-65F2-4385-946A-94E93C9B68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1090" y="3035250"/>
            <a:ext cx="3929855" cy="2617345"/>
          </a:xfrm>
          <a:prstGeom prst="rect">
            <a:avLst/>
          </a:prstGeom>
        </p:spPr>
      </p:pic>
    </p:spTree>
    <p:extLst>
      <p:ext uri="{BB962C8B-B14F-4D97-AF65-F5344CB8AC3E}">
        <p14:creationId xmlns:p14="http://schemas.microsoft.com/office/powerpoint/2010/main" val="808396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40464"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79" y="0"/>
            <a:ext cx="532062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2290" y="4682920"/>
            <a:ext cx="3392097"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4682920"/>
            <a:ext cx="4443893"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5335901"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7A019-F36A-4CED-9F8F-BBD26F0ED6BB}"/>
              </a:ext>
            </a:extLst>
          </p:cNvPr>
          <p:cNvSpPr>
            <a:spLocks noGrp="1"/>
          </p:cNvSpPr>
          <p:nvPr>
            <p:ph type="title"/>
          </p:nvPr>
        </p:nvSpPr>
        <p:spPr>
          <a:xfrm>
            <a:off x="1183290" y="650526"/>
            <a:ext cx="5320620" cy="829900"/>
          </a:xfrm>
          <a:solidFill>
            <a:schemeClr val="tx2">
              <a:lumMod val="20000"/>
              <a:lumOff val="80000"/>
            </a:schemeClr>
          </a:solidFill>
        </p:spPr>
        <p:txBody>
          <a:bodyPr vert="horz" lIns="91440" tIns="45720" rIns="91440" bIns="45720" rtlCol="0" anchor="b">
            <a:normAutofit/>
          </a:bodyPr>
          <a:lstStyle/>
          <a:p>
            <a:r>
              <a:rPr lang="en-US" sz="4200" kern="1200" dirty="0">
                <a:latin typeface="+mj-lt"/>
                <a:ea typeface="+mj-ea"/>
                <a:cs typeface="+mj-cs"/>
              </a:rPr>
              <a:t>Collaborative Authoring</a:t>
            </a:r>
          </a:p>
        </p:txBody>
      </p:sp>
      <p:pic>
        <p:nvPicPr>
          <p:cNvPr id="5" name="Picture 4">
            <a:extLst>
              <a:ext uri="{FF2B5EF4-FFF2-40B4-BE49-F238E27FC236}">
                <a16:creationId xmlns:a16="http://schemas.microsoft.com/office/drawing/2014/main" id="{B959A60B-0782-40C3-931C-FF15DEA1C95B}"/>
              </a:ext>
            </a:extLst>
          </p:cNvPr>
          <p:cNvPicPr>
            <a:picLocks noChangeAspect="1"/>
          </p:cNvPicPr>
          <p:nvPr/>
        </p:nvPicPr>
        <p:blipFill>
          <a:blip r:embed="rId2"/>
          <a:stretch>
            <a:fillRect/>
          </a:stretch>
        </p:blipFill>
        <p:spPr>
          <a:xfrm>
            <a:off x="1139613" y="1809864"/>
            <a:ext cx="6373091" cy="3989347"/>
          </a:xfrm>
          <a:prstGeom prst="rect">
            <a:avLst/>
          </a:prstGeom>
          <a:ln w="3175">
            <a:solidFill>
              <a:schemeClr val="tx1"/>
            </a:solidFill>
          </a:ln>
        </p:spPr>
      </p:pic>
      <p:sp>
        <p:nvSpPr>
          <p:cNvPr id="11" name="Title 1">
            <a:extLst>
              <a:ext uri="{FF2B5EF4-FFF2-40B4-BE49-F238E27FC236}">
                <a16:creationId xmlns:a16="http://schemas.microsoft.com/office/drawing/2014/main" id="{5A1CE6FC-AD6B-45FF-95AE-8E56920AF20D}"/>
              </a:ext>
            </a:extLst>
          </p:cNvPr>
          <p:cNvSpPr txBox="1">
            <a:spLocks/>
          </p:cNvSpPr>
          <p:nvPr/>
        </p:nvSpPr>
        <p:spPr>
          <a:xfrm>
            <a:off x="1103683" y="5913655"/>
            <a:ext cx="5320620" cy="404018"/>
          </a:xfrm>
          <a:prstGeom prst="rect">
            <a:avLst/>
          </a:prstGeom>
          <a:solidFill>
            <a:schemeClr val="tx2">
              <a:lumMod val="20000"/>
              <a:lumOff val="8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hlinkClick r:id="rId3"/>
              </a:rPr>
              <a:t>http://bit.ly/quicktechguide</a:t>
            </a:r>
            <a:r>
              <a:rPr lang="en-US" sz="2000" dirty="0"/>
              <a:t> </a:t>
            </a:r>
          </a:p>
        </p:txBody>
      </p:sp>
    </p:spTree>
    <p:extLst>
      <p:ext uri="{BB962C8B-B14F-4D97-AF65-F5344CB8AC3E}">
        <p14:creationId xmlns:p14="http://schemas.microsoft.com/office/powerpoint/2010/main" val="1618898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ow to Tweet">
            <a:extLst>
              <a:ext uri="{FF2B5EF4-FFF2-40B4-BE49-F238E27FC236}">
                <a16:creationId xmlns:a16="http://schemas.microsoft.com/office/drawing/2014/main" id="{D6414553-FB77-4B6C-963A-893400CED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86" y="3767836"/>
            <a:ext cx="431977" cy="4319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ogo | Tumblr">
            <a:extLst>
              <a:ext uri="{FF2B5EF4-FFF2-40B4-BE49-F238E27FC236}">
                <a16:creationId xmlns:a16="http://schemas.microsoft.com/office/drawing/2014/main" id="{866E97B8-0D6C-4C5D-BDAD-7BC20B876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977" y="4541242"/>
            <a:ext cx="817817" cy="8178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ocket (@Pocket) | Twitter">
            <a:extLst>
              <a:ext uri="{FF2B5EF4-FFF2-40B4-BE49-F238E27FC236}">
                <a16:creationId xmlns:a16="http://schemas.microsoft.com/office/drawing/2014/main" id="{33C45F10-0B33-4978-9241-79AD85699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887" y="5689091"/>
            <a:ext cx="431976" cy="431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BD1E927-FED7-418A-9E8F-75C32AEB9E76}"/>
              </a:ext>
            </a:extLst>
          </p:cNvPr>
          <p:cNvPicPr>
            <a:picLocks noChangeAspect="1"/>
          </p:cNvPicPr>
          <p:nvPr/>
        </p:nvPicPr>
        <p:blipFill>
          <a:blip r:embed="rId5"/>
          <a:stretch>
            <a:fillRect/>
          </a:stretch>
        </p:blipFill>
        <p:spPr>
          <a:xfrm>
            <a:off x="1173394" y="2506488"/>
            <a:ext cx="1651168" cy="748102"/>
          </a:xfrm>
          <a:prstGeom prst="rect">
            <a:avLst/>
          </a:prstGeom>
        </p:spPr>
      </p:pic>
      <p:pic>
        <p:nvPicPr>
          <p:cNvPr id="8" name="Picture 7">
            <a:extLst>
              <a:ext uri="{FF2B5EF4-FFF2-40B4-BE49-F238E27FC236}">
                <a16:creationId xmlns:a16="http://schemas.microsoft.com/office/drawing/2014/main" id="{5FF742A6-1752-4419-BA1A-23C8915F1BA5}"/>
              </a:ext>
            </a:extLst>
          </p:cNvPr>
          <p:cNvPicPr>
            <a:picLocks noChangeAspect="1"/>
          </p:cNvPicPr>
          <p:nvPr/>
        </p:nvPicPr>
        <p:blipFill>
          <a:blip r:embed="rId6"/>
          <a:stretch>
            <a:fillRect/>
          </a:stretch>
        </p:blipFill>
        <p:spPr>
          <a:xfrm>
            <a:off x="4018069" y="1626380"/>
            <a:ext cx="1516136" cy="526436"/>
          </a:xfrm>
          <a:prstGeom prst="rect">
            <a:avLst/>
          </a:prstGeom>
        </p:spPr>
      </p:pic>
      <p:pic>
        <p:nvPicPr>
          <p:cNvPr id="9" name="Picture 8">
            <a:extLst>
              <a:ext uri="{FF2B5EF4-FFF2-40B4-BE49-F238E27FC236}">
                <a16:creationId xmlns:a16="http://schemas.microsoft.com/office/drawing/2014/main" id="{8D11AB18-6E18-40B7-9D94-9400D6B401C4}"/>
              </a:ext>
            </a:extLst>
          </p:cNvPr>
          <p:cNvPicPr>
            <a:picLocks noChangeAspect="1"/>
          </p:cNvPicPr>
          <p:nvPr/>
        </p:nvPicPr>
        <p:blipFill>
          <a:blip r:embed="rId7"/>
          <a:stretch>
            <a:fillRect/>
          </a:stretch>
        </p:blipFill>
        <p:spPr>
          <a:xfrm>
            <a:off x="4018067" y="2321856"/>
            <a:ext cx="1516137" cy="687315"/>
          </a:xfrm>
          <a:prstGeom prst="rect">
            <a:avLst/>
          </a:prstGeom>
        </p:spPr>
      </p:pic>
      <p:pic>
        <p:nvPicPr>
          <p:cNvPr id="10" name="Picture 9">
            <a:extLst>
              <a:ext uri="{FF2B5EF4-FFF2-40B4-BE49-F238E27FC236}">
                <a16:creationId xmlns:a16="http://schemas.microsoft.com/office/drawing/2014/main" id="{D63E8CBC-44B5-4CDF-A0B1-785E1DC949CA}"/>
              </a:ext>
            </a:extLst>
          </p:cNvPr>
          <p:cNvPicPr>
            <a:picLocks noChangeAspect="1"/>
          </p:cNvPicPr>
          <p:nvPr/>
        </p:nvPicPr>
        <p:blipFill>
          <a:blip r:embed="rId8"/>
          <a:stretch>
            <a:fillRect/>
          </a:stretch>
        </p:blipFill>
        <p:spPr>
          <a:xfrm>
            <a:off x="6378205" y="2007078"/>
            <a:ext cx="1507184" cy="687316"/>
          </a:xfrm>
          <a:prstGeom prst="rect">
            <a:avLst/>
          </a:prstGeom>
        </p:spPr>
      </p:pic>
      <p:pic>
        <p:nvPicPr>
          <p:cNvPr id="11" name="Picture 10">
            <a:extLst>
              <a:ext uri="{FF2B5EF4-FFF2-40B4-BE49-F238E27FC236}">
                <a16:creationId xmlns:a16="http://schemas.microsoft.com/office/drawing/2014/main" id="{D7586D86-7F96-4DA8-971D-700E6E41804D}"/>
              </a:ext>
            </a:extLst>
          </p:cNvPr>
          <p:cNvPicPr>
            <a:picLocks noChangeAspect="1"/>
          </p:cNvPicPr>
          <p:nvPr/>
        </p:nvPicPr>
        <p:blipFill>
          <a:blip r:embed="rId9"/>
          <a:stretch>
            <a:fillRect/>
          </a:stretch>
        </p:blipFill>
        <p:spPr>
          <a:xfrm>
            <a:off x="4018068" y="3634516"/>
            <a:ext cx="1516136" cy="533850"/>
          </a:xfrm>
          <a:prstGeom prst="rect">
            <a:avLst/>
          </a:prstGeom>
        </p:spPr>
      </p:pic>
      <p:cxnSp>
        <p:nvCxnSpPr>
          <p:cNvPr id="12" name="Straight Arrow Connector 11">
            <a:extLst>
              <a:ext uri="{FF2B5EF4-FFF2-40B4-BE49-F238E27FC236}">
                <a16:creationId xmlns:a16="http://schemas.microsoft.com/office/drawing/2014/main" id="{3D6955BD-4942-4E5C-BB4D-4E288B657854}"/>
              </a:ext>
            </a:extLst>
          </p:cNvPr>
          <p:cNvCxnSpPr>
            <a:cxnSpLocks/>
            <a:stCxn id="7" idx="3"/>
          </p:cNvCxnSpPr>
          <p:nvPr/>
        </p:nvCxnSpPr>
        <p:spPr>
          <a:xfrm flipV="1">
            <a:off x="2824562" y="2060972"/>
            <a:ext cx="709324" cy="819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DA7D71-0B5A-4716-9D4D-C40B64B8131F}"/>
              </a:ext>
            </a:extLst>
          </p:cNvPr>
          <p:cNvCxnSpPr>
            <a:stCxn id="7" idx="3"/>
            <a:endCxn id="11" idx="1"/>
          </p:cNvCxnSpPr>
          <p:nvPr/>
        </p:nvCxnSpPr>
        <p:spPr>
          <a:xfrm>
            <a:off x="2824562" y="2880539"/>
            <a:ext cx="1193506" cy="1020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8581A3-DE9F-4546-899E-9AC21EDD6097}"/>
              </a:ext>
            </a:extLst>
          </p:cNvPr>
          <p:cNvCxnSpPr>
            <a:stCxn id="9" idx="3"/>
            <a:endCxn id="10" idx="1"/>
          </p:cNvCxnSpPr>
          <p:nvPr/>
        </p:nvCxnSpPr>
        <p:spPr>
          <a:xfrm flipV="1">
            <a:off x="5534204" y="2350736"/>
            <a:ext cx="844001" cy="314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4C38D56-0BC2-46D5-A8E6-C6D5F3B973FB}"/>
              </a:ext>
            </a:extLst>
          </p:cNvPr>
          <p:cNvPicPr>
            <a:picLocks noChangeAspect="1"/>
          </p:cNvPicPr>
          <p:nvPr/>
        </p:nvPicPr>
        <p:blipFill>
          <a:blip r:embed="rId10"/>
          <a:stretch>
            <a:fillRect/>
          </a:stretch>
        </p:blipFill>
        <p:spPr>
          <a:xfrm>
            <a:off x="1105946" y="5163851"/>
            <a:ext cx="1651168" cy="138849"/>
          </a:xfrm>
          <a:prstGeom prst="rect">
            <a:avLst/>
          </a:prstGeom>
        </p:spPr>
      </p:pic>
      <p:pic>
        <p:nvPicPr>
          <p:cNvPr id="16" name="Picture 15">
            <a:extLst>
              <a:ext uri="{FF2B5EF4-FFF2-40B4-BE49-F238E27FC236}">
                <a16:creationId xmlns:a16="http://schemas.microsoft.com/office/drawing/2014/main" id="{96CDF3CC-8310-4929-B3D0-C14779A4B930}"/>
              </a:ext>
            </a:extLst>
          </p:cNvPr>
          <p:cNvPicPr>
            <a:picLocks noChangeAspect="1"/>
          </p:cNvPicPr>
          <p:nvPr/>
        </p:nvPicPr>
        <p:blipFill>
          <a:blip r:embed="rId11"/>
          <a:stretch>
            <a:fillRect/>
          </a:stretch>
        </p:blipFill>
        <p:spPr>
          <a:xfrm>
            <a:off x="1096320" y="5313727"/>
            <a:ext cx="762719" cy="172227"/>
          </a:xfrm>
          <a:prstGeom prst="rect">
            <a:avLst/>
          </a:prstGeom>
        </p:spPr>
      </p:pic>
      <p:pic>
        <p:nvPicPr>
          <p:cNvPr id="17" name="Picture 16">
            <a:extLst>
              <a:ext uri="{FF2B5EF4-FFF2-40B4-BE49-F238E27FC236}">
                <a16:creationId xmlns:a16="http://schemas.microsoft.com/office/drawing/2014/main" id="{8EC4BBF4-AAB3-4F80-8EE1-101D60E542FE}"/>
              </a:ext>
            </a:extLst>
          </p:cNvPr>
          <p:cNvPicPr>
            <a:picLocks noChangeAspect="1"/>
          </p:cNvPicPr>
          <p:nvPr/>
        </p:nvPicPr>
        <p:blipFill>
          <a:blip r:embed="rId12"/>
          <a:stretch>
            <a:fillRect/>
          </a:stretch>
        </p:blipFill>
        <p:spPr>
          <a:xfrm>
            <a:off x="4018068" y="5168871"/>
            <a:ext cx="1516136" cy="193112"/>
          </a:xfrm>
          <a:prstGeom prst="rect">
            <a:avLst/>
          </a:prstGeom>
        </p:spPr>
      </p:pic>
      <p:pic>
        <p:nvPicPr>
          <p:cNvPr id="18" name="Picture 17">
            <a:extLst>
              <a:ext uri="{FF2B5EF4-FFF2-40B4-BE49-F238E27FC236}">
                <a16:creationId xmlns:a16="http://schemas.microsoft.com/office/drawing/2014/main" id="{713F3D0F-7892-4FE0-A0DA-32B8FFA00930}"/>
              </a:ext>
            </a:extLst>
          </p:cNvPr>
          <p:cNvPicPr>
            <a:picLocks noChangeAspect="1"/>
          </p:cNvPicPr>
          <p:nvPr/>
        </p:nvPicPr>
        <p:blipFill>
          <a:blip r:embed="rId13"/>
          <a:stretch>
            <a:fillRect/>
          </a:stretch>
        </p:blipFill>
        <p:spPr>
          <a:xfrm>
            <a:off x="4018067" y="5423991"/>
            <a:ext cx="1516136" cy="200665"/>
          </a:xfrm>
          <a:prstGeom prst="rect">
            <a:avLst/>
          </a:prstGeom>
        </p:spPr>
      </p:pic>
      <p:pic>
        <p:nvPicPr>
          <p:cNvPr id="19" name="Picture 18">
            <a:extLst>
              <a:ext uri="{FF2B5EF4-FFF2-40B4-BE49-F238E27FC236}">
                <a16:creationId xmlns:a16="http://schemas.microsoft.com/office/drawing/2014/main" id="{09309D33-64BE-41CE-9543-965F1300021E}"/>
              </a:ext>
            </a:extLst>
          </p:cNvPr>
          <p:cNvPicPr>
            <a:picLocks noChangeAspect="1"/>
          </p:cNvPicPr>
          <p:nvPr/>
        </p:nvPicPr>
        <p:blipFill>
          <a:blip r:embed="rId14"/>
          <a:stretch>
            <a:fillRect/>
          </a:stretch>
        </p:blipFill>
        <p:spPr>
          <a:xfrm>
            <a:off x="4018065" y="5689091"/>
            <a:ext cx="1516137" cy="511786"/>
          </a:xfrm>
          <a:prstGeom prst="rect">
            <a:avLst/>
          </a:prstGeom>
        </p:spPr>
      </p:pic>
      <p:pic>
        <p:nvPicPr>
          <p:cNvPr id="20" name="Picture 19">
            <a:extLst>
              <a:ext uri="{FF2B5EF4-FFF2-40B4-BE49-F238E27FC236}">
                <a16:creationId xmlns:a16="http://schemas.microsoft.com/office/drawing/2014/main" id="{6D659815-6776-425E-8F42-74E8BDFDF717}"/>
              </a:ext>
            </a:extLst>
          </p:cNvPr>
          <p:cNvPicPr>
            <a:picLocks noChangeAspect="1"/>
          </p:cNvPicPr>
          <p:nvPr/>
        </p:nvPicPr>
        <p:blipFill>
          <a:blip r:embed="rId15"/>
          <a:stretch>
            <a:fillRect/>
          </a:stretch>
        </p:blipFill>
        <p:spPr>
          <a:xfrm>
            <a:off x="5408899" y="6060689"/>
            <a:ext cx="125303" cy="155376"/>
          </a:xfrm>
          <a:prstGeom prst="rect">
            <a:avLst/>
          </a:prstGeom>
        </p:spPr>
      </p:pic>
      <p:pic>
        <p:nvPicPr>
          <p:cNvPr id="21" name="Picture 20">
            <a:extLst>
              <a:ext uri="{FF2B5EF4-FFF2-40B4-BE49-F238E27FC236}">
                <a16:creationId xmlns:a16="http://schemas.microsoft.com/office/drawing/2014/main" id="{2BAF3378-530D-4469-87D1-A1B6CE126ECD}"/>
              </a:ext>
            </a:extLst>
          </p:cNvPr>
          <p:cNvPicPr>
            <a:picLocks noChangeAspect="1"/>
          </p:cNvPicPr>
          <p:nvPr/>
        </p:nvPicPr>
        <p:blipFill>
          <a:blip r:embed="rId16"/>
          <a:stretch>
            <a:fillRect/>
          </a:stretch>
        </p:blipFill>
        <p:spPr>
          <a:xfrm>
            <a:off x="6441357" y="5199243"/>
            <a:ext cx="1507184" cy="556889"/>
          </a:xfrm>
          <a:prstGeom prst="rect">
            <a:avLst/>
          </a:prstGeom>
        </p:spPr>
      </p:pic>
      <p:cxnSp>
        <p:nvCxnSpPr>
          <p:cNvPr id="22" name="Straight Arrow Connector 21">
            <a:extLst>
              <a:ext uri="{FF2B5EF4-FFF2-40B4-BE49-F238E27FC236}">
                <a16:creationId xmlns:a16="http://schemas.microsoft.com/office/drawing/2014/main" id="{F3A1FB78-12BD-4861-9BF4-0E183E6514D3}"/>
              </a:ext>
            </a:extLst>
          </p:cNvPr>
          <p:cNvCxnSpPr>
            <a:cxnSpLocks/>
            <a:stCxn id="15" idx="3"/>
            <a:endCxn id="18" idx="1"/>
          </p:cNvCxnSpPr>
          <p:nvPr/>
        </p:nvCxnSpPr>
        <p:spPr>
          <a:xfrm>
            <a:off x="2757114" y="5233276"/>
            <a:ext cx="1260953" cy="291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85CAF46-DCD5-4615-AA79-F8A4BFFA306C}"/>
              </a:ext>
            </a:extLst>
          </p:cNvPr>
          <p:cNvCxnSpPr>
            <a:stCxn id="19" idx="3"/>
            <a:endCxn id="21" idx="1"/>
          </p:cNvCxnSpPr>
          <p:nvPr/>
        </p:nvCxnSpPr>
        <p:spPr>
          <a:xfrm flipV="1">
            <a:off x="5534202" y="5477688"/>
            <a:ext cx="907155" cy="467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21F40590-2E16-49F6-8FFA-32B21C1D9C4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8650" y="5141503"/>
            <a:ext cx="325954" cy="2935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lickr (@Flickr) | Twitter">
            <a:extLst>
              <a:ext uri="{FF2B5EF4-FFF2-40B4-BE49-F238E27FC236}">
                <a16:creationId xmlns:a16="http://schemas.microsoft.com/office/drawing/2014/main" id="{7FA9D6E5-8C6C-4F04-9F4D-142DFC7183A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8651" y="2468781"/>
            <a:ext cx="325953" cy="3259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A08CE943-275D-4877-8198-25E2D40BF1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36118" y="1771553"/>
            <a:ext cx="277208" cy="2758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Gmail vs Outlook: What's the Best (Free) Email Service?">
            <a:extLst>
              <a:ext uri="{FF2B5EF4-FFF2-40B4-BE49-F238E27FC236}">
                <a16:creationId xmlns:a16="http://schemas.microsoft.com/office/drawing/2014/main" id="{7EBE78E1-5D63-4DEF-A410-CA2888CF9DF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9786" y="1651923"/>
            <a:ext cx="561008" cy="270115"/>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35">
            <a:extLst>
              <a:ext uri="{FF2B5EF4-FFF2-40B4-BE49-F238E27FC236}">
                <a16:creationId xmlns:a16="http://schemas.microsoft.com/office/drawing/2014/main" id="{6BF96A44-7999-4C50-89A4-03895150A8EF}"/>
              </a:ext>
            </a:extLst>
          </p:cNvPr>
          <p:cNvSpPr>
            <a:spLocks noGrp="1"/>
          </p:cNvSpPr>
          <p:nvPr>
            <p:ph type="title"/>
          </p:nvPr>
        </p:nvSpPr>
        <p:spPr/>
        <p:txBody>
          <a:bodyPr/>
          <a:lstStyle/>
          <a:p>
            <a:r>
              <a:rPr lang="en-US" dirty="0"/>
              <a:t>IFTTT</a:t>
            </a:r>
          </a:p>
        </p:txBody>
      </p:sp>
      <p:pic>
        <p:nvPicPr>
          <p:cNvPr id="38" name="Picture 37" descr="Logo&#10;&#10;Description automatically generated">
            <a:extLst>
              <a:ext uri="{FF2B5EF4-FFF2-40B4-BE49-F238E27FC236}">
                <a16:creationId xmlns:a16="http://schemas.microsoft.com/office/drawing/2014/main" id="{50D97290-6050-4214-9382-44CE64C732D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4995" y="145584"/>
            <a:ext cx="2007232" cy="2007232"/>
          </a:xfrm>
          <a:prstGeom prst="rect">
            <a:avLst/>
          </a:prstGeom>
        </p:spPr>
      </p:pic>
      <p:sp>
        <p:nvSpPr>
          <p:cNvPr id="40" name="TextBox 39">
            <a:extLst>
              <a:ext uri="{FF2B5EF4-FFF2-40B4-BE49-F238E27FC236}">
                <a16:creationId xmlns:a16="http://schemas.microsoft.com/office/drawing/2014/main" id="{30258117-AE2D-46B0-9473-74C80330FB08}"/>
              </a:ext>
            </a:extLst>
          </p:cNvPr>
          <p:cNvSpPr txBox="1"/>
          <p:nvPr/>
        </p:nvSpPr>
        <p:spPr>
          <a:xfrm>
            <a:off x="2490133" y="349938"/>
            <a:ext cx="2081867" cy="369332"/>
          </a:xfrm>
          <a:prstGeom prst="rect">
            <a:avLst/>
          </a:prstGeom>
          <a:noFill/>
        </p:spPr>
        <p:txBody>
          <a:bodyPr wrap="square">
            <a:spAutoFit/>
          </a:bodyPr>
          <a:lstStyle/>
          <a:p>
            <a:r>
              <a:rPr lang="en-US" dirty="0">
                <a:hlinkClick r:id="rId22"/>
              </a:rPr>
              <a:t>https://ifttt.com/</a:t>
            </a:r>
            <a:r>
              <a:rPr lang="en-US" dirty="0"/>
              <a:t> </a:t>
            </a:r>
          </a:p>
        </p:txBody>
      </p:sp>
    </p:spTree>
    <p:extLst>
      <p:ext uri="{BB962C8B-B14F-4D97-AF65-F5344CB8AC3E}">
        <p14:creationId xmlns:p14="http://schemas.microsoft.com/office/powerpoint/2010/main" val="1263031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B2757-C437-452C-9243-A8A6F34D6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075" y="5421092"/>
            <a:ext cx="2876550" cy="1590675"/>
          </a:xfrm>
          <a:prstGeom prst="rect">
            <a:avLst/>
          </a:prstGeom>
        </p:spPr>
      </p:pic>
      <p:sp>
        <p:nvSpPr>
          <p:cNvPr id="2" name="Title 1">
            <a:extLst>
              <a:ext uri="{FF2B5EF4-FFF2-40B4-BE49-F238E27FC236}">
                <a16:creationId xmlns:a16="http://schemas.microsoft.com/office/drawing/2014/main" id="{2F1D9FFD-2053-4168-9831-2F3199563F81}"/>
              </a:ext>
            </a:extLst>
          </p:cNvPr>
          <p:cNvSpPr>
            <a:spLocks noGrp="1"/>
          </p:cNvSpPr>
          <p:nvPr>
            <p:ph type="title"/>
          </p:nvPr>
        </p:nvSpPr>
        <p:spPr>
          <a:solidFill>
            <a:schemeClr val="accent1"/>
          </a:solidFill>
        </p:spPr>
        <p:txBody>
          <a:bodyPr/>
          <a:lstStyle/>
          <a:p>
            <a:r>
              <a:rPr lang="en-US" sz="3200" dirty="0">
                <a:solidFill>
                  <a:schemeClr val="bg2"/>
                </a:solidFill>
              </a:rPr>
              <a:t>Pro Tip:</a:t>
            </a:r>
            <a:r>
              <a:rPr lang="en-US" dirty="0">
                <a:solidFill>
                  <a:schemeClr val="bg2"/>
                </a:solidFill>
              </a:rPr>
              <a:t> </a:t>
            </a:r>
            <a:br>
              <a:rPr lang="en-US" dirty="0">
                <a:solidFill>
                  <a:schemeClr val="bg2"/>
                </a:solidFill>
              </a:rPr>
            </a:br>
            <a:r>
              <a:rPr lang="en-US" dirty="0">
                <a:solidFill>
                  <a:schemeClr val="bg2"/>
                </a:solidFill>
              </a:rPr>
              <a:t>Use Design Tools to Make Images</a:t>
            </a:r>
          </a:p>
        </p:txBody>
      </p:sp>
      <p:pic>
        <p:nvPicPr>
          <p:cNvPr id="7" name="Picture 6">
            <a:extLst>
              <a:ext uri="{FF2B5EF4-FFF2-40B4-BE49-F238E27FC236}">
                <a16:creationId xmlns:a16="http://schemas.microsoft.com/office/drawing/2014/main" id="{3880D3EB-251D-457F-87A3-2BA2FB459051}"/>
              </a:ext>
            </a:extLst>
          </p:cNvPr>
          <p:cNvPicPr>
            <a:picLocks noChangeAspect="1"/>
          </p:cNvPicPr>
          <p:nvPr/>
        </p:nvPicPr>
        <p:blipFill>
          <a:blip r:embed="rId3"/>
          <a:stretch>
            <a:fillRect/>
          </a:stretch>
        </p:blipFill>
        <p:spPr>
          <a:xfrm>
            <a:off x="628650" y="1993105"/>
            <a:ext cx="2294573" cy="1597202"/>
          </a:xfrm>
          <a:prstGeom prst="rect">
            <a:avLst/>
          </a:prstGeom>
          <a:ln w="3175">
            <a:solidFill>
              <a:schemeClr val="tx1"/>
            </a:solidFill>
          </a:ln>
        </p:spPr>
      </p:pic>
      <p:pic>
        <p:nvPicPr>
          <p:cNvPr id="9" name="Picture 8">
            <a:extLst>
              <a:ext uri="{FF2B5EF4-FFF2-40B4-BE49-F238E27FC236}">
                <a16:creationId xmlns:a16="http://schemas.microsoft.com/office/drawing/2014/main" id="{C5AF70E2-DF11-4C5A-8542-6E2A7C168C85}"/>
              </a:ext>
            </a:extLst>
          </p:cNvPr>
          <p:cNvPicPr>
            <a:picLocks noChangeAspect="1"/>
          </p:cNvPicPr>
          <p:nvPr/>
        </p:nvPicPr>
        <p:blipFill>
          <a:blip r:embed="rId4"/>
          <a:stretch>
            <a:fillRect/>
          </a:stretch>
        </p:blipFill>
        <p:spPr>
          <a:xfrm>
            <a:off x="3110751" y="1993105"/>
            <a:ext cx="2483796" cy="1375886"/>
          </a:xfrm>
          <a:prstGeom prst="rect">
            <a:avLst/>
          </a:prstGeom>
          <a:ln w="3175">
            <a:solidFill>
              <a:schemeClr val="tx1"/>
            </a:solidFill>
          </a:ln>
        </p:spPr>
      </p:pic>
      <p:sp>
        <p:nvSpPr>
          <p:cNvPr id="13" name="TextBox 12">
            <a:extLst>
              <a:ext uri="{FF2B5EF4-FFF2-40B4-BE49-F238E27FC236}">
                <a16:creationId xmlns:a16="http://schemas.microsoft.com/office/drawing/2014/main" id="{BFDD5CDB-7F4C-4735-A6DE-042F026B28A2}"/>
              </a:ext>
            </a:extLst>
          </p:cNvPr>
          <p:cNvSpPr txBox="1"/>
          <p:nvPr/>
        </p:nvSpPr>
        <p:spPr>
          <a:xfrm>
            <a:off x="534038" y="3815218"/>
            <a:ext cx="5153425" cy="2631490"/>
          </a:xfrm>
          <a:prstGeom prst="rect">
            <a:avLst/>
          </a:prstGeom>
          <a:noFill/>
        </p:spPr>
        <p:txBody>
          <a:bodyPr wrap="square">
            <a:spAutoFit/>
          </a:bodyPr>
          <a:lstStyle/>
          <a:p>
            <a:pPr marL="128588" indent="-128588" fontAlgn="base">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5"/>
              </a:rPr>
              <a:t>Canva</a:t>
            </a:r>
            <a:r>
              <a:rPr lang="en-US" sz="1100" dirty="0">
                <a:solidFill>
                  <a:srgbClr val="000000"/>
                </a:solidFill>
                <a:latin typeface="Arial" panose="020B0604020202020204" pitchFamily="34" charset="0"/>
              </a:rPr>
              <a:t> -- makes flyers, posters, </a:t>
            </a:r>
            <a:r>
              <a:rPr lang="en-US" sz="1100" dirty="0" err="1">
                <a:solidFill>
                  <a:srgbClr val="000000"/>
                </a:solidFill>
                <a:latin typeface="Arial" panose="020B0604020202020204" pitchFamily="34" charset="0"/>
              </a:rPr>
              <a:t>etc</a:t>
            </a:r>
            <a:endParaRPr lang="en-US" sz="1100" dirty="0">
              <a:solidFill>
                <a:srgbClr val="000000"/>
              </a:solidFill>
              <a:latin typeface="Arial" panose="020B0604020202020204" pitchFamily="34" charset="0"/>
            </a:endParaRPr>
          </a:p>
          <a:p>
            <a:pPr marL="471488" lvl="1" indent="-128588" fontAlgn="base">
              <a:buClr>
                <a:schemeClr val="tx1"/>
              </a:buClr>
              <a:buFont typeface="Arial" panose="020B0604020202020204" pitchFamily="34" charset="0"/>
              <a:buChar char="•"/>
            </a:pPr>
            <a:r>
              <a:rPr lang="en-US" sz="1100" dirty="0">
                <a:solidFill>
                  <a:srgbClr val="000000"/>
                </a:solidFill>
                <a:latin typeface="Arial" panose="020B0604020202020204" pitchFamily="34" charset="0"/>
              </a:rPr>
              <a:t>Guides: </a:t>
            </a:r>
            <a:r>
              <a:rPr lang="en-US" sz="1100" u="sng" dirty="0">
                <a:solidFill>
                  <a:srgbClr val="1155CC"/>
                </a:solidFill>
                <a:latin typeface="Arial" panose="020B0604020202020204" pitchFamily="34" charset="0"/>
                <a:hlinkClick r:id="rId6"/>
              </a:rPr>
              <a:t>Edublogger</a:t>
            </a:r>
            <a:r>
              <a:rPr lang="en-US" sz="1100" dirty="0">
                <a:solidFill>
                  <a:srgbClr val="000000"/>
                </a:solidFill>
                <a:latin typeface="Arial" panose="020B0604020202020204" pitchFamily="34" charset="0"/>
              </a:rPr>
              <a:t>, </a:t>
            </a:r>
          </a:p>
          <a:p>
            <a:pPr marL="128588" indent="-128588" fontAlgn="base">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7"/>
              </a:rPr>
              <a:t>Padlet</a:t>
            </a:r>
            <a:r>
              <a:rPr lang="en-US" sz="1100" dirty="0">
                <a:solidFill>
                  <a:srgbClr val="000000"/>
                </a:solidFill>
                <a:latin typeface="Arial" panose="020B0604020202020204" pitchFamily="34" charset="0"/>
              </a:rPr>
              <a:t>  --  makes boards, documents, and webpages</a:t>
            </a:r>
          </a:p>
          <a:p>
            <a:pPr marL="128588" indent="-128588" fontAlgn="base">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8"/>
              </a:rPr>
              <a:t>Piktochart</a:t>
            </a:r>
            <a:r>
              <a:rPr lang="en-US" sz="1100" dirty="0">
                <a:solidFill>
                  <a:srgbClr val="000000"/>
                </a:solidFill>
                <a:latin typeface="Arial" panose="020B0604020202020204" pitchFamily="34" charset="0"/>
              </a:rPr>
              <a:t>  -- presentations, posters, interactions (makes you do a survey when you start, just say “no thanks” to it)</a:t>
            </a:r>
          </a:p>
          <a:p>
            <a:pPr marL="128588" indent="-128588" fontAlgn="base">
              <a:buClr>
                <a:schemeClr val="tx1"/>
              </a:buClr>
              <a:buFont typeface="Arial" panose="020B0604020202020204" pitchFamily="34" charset="0"/>
              <a:buChar char="•"/>
            </a:pPr>
            <a:r>
              <a:rPr lang="en-US" sz="1100" u="sng" dirty="0" err="1">
                <a:solidFill>
                  <a:srgbClr val="1155CC"/>
                </a:solidFill>
                <a:latin typeface="Arial" panose="020B0604020202020204" pitchFamily="34" charset="0"/>
                <a:hlinkClick r:id="rId9"/>
              </a:rPr>
              <a:t>Mindmeister</a:t>
            </a:r>
            <a:r>
              <a:rPr lang="en-US" sz="1100" dirty="0">
                <a:solidFill>
                  <a:srgbClr val="000000"/>
                </a:solidFill>
                <a:latin typeface="Arial" panose="020B0604020202020204" pitchFamily="34" charset="0"/>
              </a:rPr>
              <a:t> -- concept mapping tool with group editing and conversations. </a:t>
            </a:r>
          </a:p>
          <a:p>
            <a:pPr marL="128588" indent="-128588" fontAlgn="base">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10"/>
              </a:rPr>
              <a:t>Miro</a:t>
            </a:r>
            <a:r>
              <a:rPr lang="en-US" sz="1100" dirty="0">
                <a:solidFill>
                  <a:srgbClr val="000000"/>
                </a:solidFill>
                <a:latin typeface="Arial" panose="020B0604020202020204" pitchFamily="34" charset="0"/>
              </a:rPr>
              <a:t> -- for collaborative idea generation and visual feedback</a:t>
            </a:r>
          </a:p>
          <a:p>
            <a:pPr marL="128588" indent="-128588" fontAlgn="base">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11"/>
              </a:rPr>
              <a:t>Google Slides</a:t>
            </a:r>
            <a:r>
              <a:rPr lang="en-US" sz="1100" dirty="0">
                <a:solidFill>
                  <a:srgbClr val="000000"/>
                </a:solidFill>
                <a:latin typeface="Arial" panose="020B0604020202020204" pitchFamily="34" charset="0"/>
              </a:rPr>
              <a:t> -- useful for simple diagrams (export to various formats) </a:t>
            </a:r>
          </a:p>
          <a:p>
            <a:pPr marL="128588" indent="-128588" fontAlgn="base">
              <a:buClr>
                <a:schemeClr val="tx1"/>
              </a:buClr>
              <a:buFont typeface="Arial" panose="020B0604020202020204" pitchFamily="34" charset="0"/>
              <a:buChar char="•"/>
            </a:pPr>
            <a:r>
              <a:rPr lang="en-US" sz="1100" u="sng" dirty="0" err="1">
                <a:solidFill>
                  <a:srgbClr val="1155CC"/>
                </a:solidFill>
                <a:latin typeface="Arial" panose="020B0604020202020204" pitchFamily="34" charset="0"/>
                <a:hlinkClick r:id="rId12"/>
              </a:rPr>
              <a:t>Visme</a:t>
            </a:r>
            <a:r>
              <a:rPr lang="en-US" sz="1100" dirty="0">
                <a:solidFill>
                  <a:srgbClr val="000000"/>
                </a:solidFill>
                <a:latin typeface="Arial" panose="020B0604020202020204" pitchFamily="34" charset="0"/>
              </a:rPr>
              <a:t> - create  presentations, infographics, documents, videos, graphics</a:t>
            </a:r>
          </a:p>
          <a:p>
            <a:pPr marL="128588" indent="-128588" fontAlgn="base">
              <a:buClr>
                <a:schemeClr val="tx1"/>
              </a:buClr>
              <a:buFont typeface="Arial" panose="020B0604020202020204" pitchFamily="34" charset="0"/>
              <a:buChar char="•"/>
            </a:pPr>
            <a:r>
              <a:rPr lang="en-US" sz="1100" u="sng" dirty="0" err="1">
                <a:solidFill>
                  <a:srgbClr val="1155CC"/>
                </a:solidFill>
                <a:latin typeface="Arial" panose="020B0604020202020204" pitchFamily="34" charset="0"/>
                <a:hlinkClick r:id="rId13"/>
              </a:rPr>
              <a:t>LucidChart</a:t>
            </a:r>
            <a:r>
              <a:rPr lang="en-US" sz="1100" dirty="0">
                <a:solidFill>
                  <a:srgbClr val="000000"/>
                </a:solidFill>
                <a:latin typeface="Arial" panose="020B0604020202020204" pitchFamily="34" charset="0"/>
              </a:rPr>
              <a:t> -- collaborative whiteboard charts - free tier three charts only - [</a:t>
            </a:r>
            <a:r>
              <a:rPr lang="en-US" sz="1100" u="sng" dirty="0">
                <a:solidFill>
                  <a:srgbClr val="1155CC"/>
                </a:solidFill>
                <a:latin typeface="Arial" panose="020B0604020202020204" pitchFamily="34" charset="0"/>
                <a:hlinkClick r:id="rId14"/>
              </a:rPr>
              <a:t>Guides</a:t>
            </a:r>
            <a:r>
              <a:rPr lang="en-US" sz="1100" dirty="0">
                <a:solidFill>
                  <a:srgbClr val="000000"/>
                </a:solidFill>
                <a:latin typeface="Arial" panose="020B0604020202020204" pitchFamily="34" charset="0"/>
              </a:rPr>
              <a:t>]</a:t>
            </a:r>
          </a:p>
          <a:p>
            <a:pPr marL="128588" indent="-128588" fontAlgn="base">
              <a:buClr>
                <a:schemeClr val="tx1"/>
              </a:buClr>
              <a:buFont typeface="Arial" panose="020B0604020202020204" pitchFamily="34" charset="0"/>
              <a:buChar char="•"/>
            </a:pPr>
            <a:r>
              <a:rPr lang="en-US" sz="1100" dirty="0">
                <a:solidFill>
                  <a:srgbClr val="000000"/>
                </a:solidFill>
                <a:latin typeface="Arial" panose="020B0604020202020204" pitchFamily="34" charset="0"/>
              </a:rPr>
              <a:t>Google Drawing -- useful for simple diagrams</a:t>
            </a:r>
          </a:p>
          <a:p>
            <a:pPr marL="128588" indent="-128588" fontAlgn="base">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15"/>
              </a:rPr>
              <a:t>Mural</a:t>
            </a:r>
            <a:r>
              <a:rPr lang="en-US" sz="1100" dirty="0">
                <a:solidFill>
                  <a:srgbClr val="000000"/>
                </a:solidFill>
                <a:latin typeface="Arial" panose="020B0604020202020204" pitchFamily="34" charset="0"/>
              </a:rPr>
              <a:t> -- digital workspace for visual collaboration (like Miro)</a:t>
            </a:r>
          </a:p>
          <a:p>
            <a:pPr marL="128588" indent="-128588" fontAlgn="base">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16"/>
              </a:rPr>
              <a:t>Genial.ly</a:t>
            </a:r>
            <a:r>
              <a:rPr lang="en-US" sz="1100" dirty="0">
                <a:solidFill>
                  <a:srgbClr val="000000"/>
                </a:solidFill>
                <a:latin typeface="Arial" panose="020B0604020202020204" pitchFamily="34" charset="0"/>
              </a:rPr>
              <a:t> -- Create presentations, infographics</a:t>
            </a:r>
          </a:p>
          <a:p>
            <a:pPr marL="128588" indent="-128588" fontAlgn="base">
              <a:spcAft>
                <a:spcPts val="750"/>
              </a:spcAft>
              <a:buClr>
                <a:schemeClr val="tx1"/>
              </a:buClr>
              <a:buFont typeface="Arial" panose="020B0604020202020204" pitchFamily="34" charset="0"/>
              <a:buChar char="•"/>
            </a:pPr>
            <a:r>
              <a:rPr lang="en-US" sz="1100" u="sng" dirty="0">
                <a:solidFill>
                  <a:srgbClr val="1155CC"/>
                </a:solidFill>
                <a:latin typeface="Arial" panose="020B0604020202020204" pitchFamily="34" charset="0"/>
                <a:hlinkClick r:id="rId17"/>
              </a:rPr>
              <a:t>app.diagrams.net</a:t>
            </a:r>
            <a:r>
              <a:rPr lang="en-US" sz="1100" dirty="0">
                <a:solidFill>
                  <a:srgbClr val="000000"/>
                </a:solidFill>
                <a:latin typeface="Arial" panose="020B0604020202020204" pitchFamily="34" charset="0"/>
              </a:rPr>
              <a:t> - formerly draw.io</a:t>
            </a:r>
          </a:p>
        </p:txBody>
      </p:sp>
      <p:pic>
        <p:nvPicPr>
          <p:cNvPr id="17" name="Picture 16">
            <a:extLst>
              <a:ext uri="{FF2B5EF4-FFF2-40B4-BE49-F238E27FC236}">
                <a16:creationId xmlns:a16="http://schemas.microsoft.com/office/drawing/2014/main" id="{527B748D-6282-43A6-959D-49ED3B2B3FAE}"/>
              </a:ext>
            </a:extLst>
          </p:cNvPr>
          <p:cNvPicPr>
            <a:picLocks noChangeAspect="1"/>
          </p:cNvPicPr>
          <p:nvPr/>
        </p:nvPicPr>
        <p:blipFill>
          <a:blip r:embed="rId18"/>
          <a:stretch>
            <a:fillRect/>
          </a:stretch>
        </p:blipFill>
        <p:spPr>
          <a:xfrm>
            <a:off x="5782075" y="1993105"/>
            <a:ext cx="2733275" cy="1744505"/>
          </a:xfrm>
          <a:prstGeom prst="rect">
            <a:avLst/>
          </a:prstGeom>
          <a:ln w="3175">
            <a:solidFill>
              <a:schemeClr val="tx1"/>
            </a:solidFill>
          </a:ln>
        </p:spPr>
      </p:pic>
      <p:sp>
        <p:nvSpPr>
          <p:cNvPr id="19" name="TextBox 18">
            <a:extLst>
              <a:ext uri="{FF2B5EF4-FFF2-40B4-BE49-F238E27FC236}">
                <a16:creationId xmlns:a16="http://schemas.microsoft.com/office/drawing/2014/main" id="{1AA85531-154B-48B3-8EAB-11160B85C708}"/>
              </a:ext>
            </a:extLst>
          </p:cNvPr>
          <p:cNvSpPr txBox="1"/>
          <p:nvPr/>
        </p:nvSpPr>
        <p:spPr>
          <a:xfrm>
            <a:off x="7162800" y="3676587"/>
            <a:ext cx="1479115" cy="253916"/>
          </a:xfrm>
          <a:prstGeom prst="rect">
            <a:avLst/>
          </a:prstGeom>
          <a:noFill/>
        </p:spPr>
        <p:txBody>
          <a:bodyPr wrap="square">
            <a:spAutoFit/>
          </a:bodyPr>
          <a:lstStyle/>
          <a:p>
            <a:r>
              <a:rPr lang="en-US" sz="1050" u="sng" dirty="0">
                <a:solidFill>
                  <a:srgbClr val="1155CC"/>
                </a:solidFill>
                <a:latin typeface="Arial" panose="020B0604020202020204" pitchFamily="34" charset="0"/>
                <a:hlinkClick r:id="rId17"/>
              </a:rPr>
              <a:t>app.diagrams.net</a:t>
            </a:r>
            <a:endParaRPr lang="en-US" sz="1050" dirty="0"/>
          </a:p>
        </p:txBody>
      </p:sp>
      <p:sp>
        <p:nvSpPr>
          <p:cNvPr id="20" name="TextBox 19">
            <a:extLst>
              <a:ext uri="{FF2B5EF4-FFF2-40B4-BE49-F238E27FC236}">
                <a16:creationId xmlns:a16="http://schemas.microsoft.com/office/drawing/2014/main" id="{CAEF263E-E630-4E91-8CA1-C4E3D5DBC52D}"/>
              </a:ext>
            </a:extLst>
          </p:cNvPr>
          <p:cNvSpPr txBox="1"/>
          <p:nvPr/>
        </p:nvSpPr>
        <p:spPr>
          <a:xfrm>
            <a:off x="5734064" y="4091606"/>
            <a:ext cx="2907851" cy="1569660"/>
          </a:xfrm>
          <a:prstGeom prst="rect">
            <a:avLst/>
          </a:prstGeom>
          <a:noFill/>
        </p:spPr>
        <p:txBody>
          <a:bodyPr wrap="square" rtlCol="0">
            <a:spAutoFit/>
          </a:bodyPr>
          <a:lstStyle/>
          <a:p>
            <a:r>
              <a:rPr lang="en-US" sz="2400" dirty="0">
                <a:solidFill>
                  <a:schemeClr val="accent2">
                    <a:lumMod val="75000"/>
                  </a:schemeClr>
                </a:solidFill>
                <a:latin typeface="Bembo" panose="020B0604020202020204" pitchFamily="18" charset="0"/>
              </a:rPr>
              <a:t>I create the diagram using the tool then copy it with a snipping tool</a:t>
            </a:r>
          </a:p>
        </p:txBody>
      </p:sp>
    </p:spTree>
    <p:extLst>
      <p:ext uri="{BB962C8B-B14F-4D97-AF65-F5344CB8AC3E}">
        <p14:creationId xmlns:p14="http://schemas.microsoft.com/office/powerpoint/2010/main" val="2497361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ird, sitting, perched, sparrow&#10;&#10;Description automatically generated">
            <a:extLst>
              <a:ext uri="{FF2B5EF4-FFF2-40B4-BE49-F238E27FC236}">
                <a16:creationId xmlns:a16="http://schemas.microsoft.com/office/drawing/2014/main" id="{20B6A03B-F5E4-462B-BB5B-6445877A0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474" y="0"/>
            <a:ext cx="10266948" cy="6858000"/>
          </a:xfrm>
          <a:prstGeom prst="rect">
            <a:avLst/>
          </a:prstGeom>
        </p:spPr>
      </p:pic>
      <p:sp>
        <p:nvSpPr>
          <p:cNvPr id="8"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22960" y="325549"/>
            <a:ext cx="7543800" cy="486990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dirty="0">
                <a:solidFill>
                  <a:srgbClr val="FFFFFF"/>
                </a:solidFill>
              </a:rPr>
              <a:t>Good Practices</a:t>
            </a:r>
          </a:p>
        </p:txBody>
      </p:sp>
    </p:spTree>
    <p:extLst>
      <p:ext uri="{BB962C8B-B14F-4D97-AF65-F5344CB8AC3E}">
        <p14:creationId xmlns:p14="http://schemas.microsoft.com/office/powerpoint/2010/main" val="1273961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7CB8BB4-A586-4E19-B95F-140DF8969058}"/>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Good Practices?</a:t>
            </a:r>
          </a:p>
        </p:txBody>
      </p:sp>
    </p:spTree>
    <p:extLst>
      <p:ext uri="{BB962C8B-B14F-4D97-AF65-F5344CB8AC3E}">
        <p14:creationId xmlns:p14="http://schemas.microsoft.com/office/powerpoint/2010/main" val="239967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628650" y="365127"/>
            <a:ext cx="7886700" cy="777874"/>
          </a:xfrm>
        </p:spPr>
        <p:txBody>
          <a:bodyPr/>
          <a:lstStyle/>
          <a:p>
            <a:r>
              <a:rPr lang="en-US" dirty="0"/>
              <a:t>Eliminate Barriers to Access</a:t>
            </a:r>
          </a:p>
        </p:txBody>
      </p:sp>
      <p:pic>
        <p:nvPicPr>
          <p:cNvPr id="9" name="Content Placeholder 8">
            <a:extLst>
              <a:ext uri="{FF2B5EF4-FFF2-40B4-BE49-F238E27FC236}">
                <a16:creationId xmlns:a16="http://schemas.microsoft.com/office/drawing/2014/main" id="{69C6D33B-079E-4C68-B90A-92593582ECEA}"/>
              </a:ext>
            </a:extLst>
          </p:cNvPr>
          <p:cNvPicPr>
            <a:picLocks noGrp="1" noChangeAspect="1"/>
          </p:cNvPicPr>
          <p:nvPr>
            <p:ph idx="1"/>
          </p:nvPr>
        </p:nvPicPr>
        <p:blipFill>
          <a:blip r:embed="rId2"/>
          <a:stretch>
            <a:fillRect/>
          </a:stretch>
        </p:blipFill>
        <p:spPr>
          <a:xfrm>
            <a:off x="671152" y="1233703"/>
            <a:ext cx="7368374" cy="3856883"/>
          </a:xfrm>
        </p:spPr>
      </p:pic>
      <p:sp>
        <p:nvSpPr>
          <p:cNvPr id="11" name="TextBox 10">
            <a:extLst>
              <a:ext uri="{FF2B5EF4-FFF2-40B4-BE49-F238E27FC236}">
                <a16:creationId xmlns:a16="http://schemas.microsoft.com/office/drawing/2014/main" id="{25B6476A-C883-40AF-B7BC-DB7240FBB6BF}"/>
              </a:ext>
            </a:extLst>
          </p:cNvPr>
          <p:cNvSpPr txBox="1"/>
          <p:nvPr/>
        </p:nvSpPr>
        <p:spPr>
          <a:xfrm>
            <a:off x="671152" y="5107878"/>
            <a:ext cx="8002733" cy="1384995"/>
          </a:xfrm>
          <a:prstGeom prst="rect">
            <a:avLst/>
          </a:prstGeom>
          <a:noFill/>
        </p:spPr>
        <p:txBody>
          <a:bodyPr wrap="square">
            <a:spAutoFit/>
          </a:bodyPr>
          <a:lstStyle/>
          <a:p>
            <a:r>
              <a:rPr lang="en-US" sz="1400" dirty="0">
                <a:effectLst/>
                <a:latin typeface="Arial" panose="020B0604020202020204" pitchFamily="34" charset="0"/>
              </a:rPr>
              <a:t>Removing Barriers to Online Learning Through a Teaching and Learning Lens. </a:t>
            </a:r>
            <a:r>
              <a:rPr lang="en-US" sz="1400" dirty="0" err="1">
                <a:effectLst/>
                <a:latin typeface="Arial" panose="020B0604020202020204" pitchFamily="34" charset="0"/>
              </a:rPr>
              <a:t>Bccam</a:t>
            </a:r>
            <a:r>
              <a:rPr lang="en-US" sz="1400" dirty="0" err="1">
                <a:latin typeface="Arial" panose="020B0604020202020204" pitchFamily="34" charset="0"/>
              </a:rPr>
              <a:t>pus</a:t>
            </a:r>
            <a:r>
              <a:rPr lang="en-US" sz="1400" dirty="0">
                <a:latin typeface="Arial" panose="020B0604020202020204" pitchFamily="34" charset="0"/>
              </a:rPr>
              <a:t>.</a:t>
            </a:r>
            <a:endParaRPr lang="en-US" sz="1400" dirty="0">
              <a:effectLst/>
              <a:latin typeface="Arial" panose="020B0604020202020204" pitchFamily="34" charset="0"/>
            </a:endParaRPr>
          </a:p>
          <a:p>
            <a:r>
              <a:rPr lang="en-US" sz="1400" dirty="0">
                <a:hlinkClick r:id="rId3"/>
              </a:rPr>
              <a:t>https://bccampus.ca/wp-content/uploads/2020/06/Report_Removing-Barriers-to-Online-Learning-Through-a-Teaching-and-Learning-Lens.pdf</a:t>
            </a:r>
            <a:r>
              <a:rPr lang="en-US" sz="1400" dirty="0"/>
              <a:t> </a:t>
            </a:r>
          </a:p>
          <a:p>
            <a:r>
              <a:rPr lang="en-US" sz="1400" dirty="0">
                <a:effectLst/>
                <a:latin typeface="Arial" panose="020B0604020202020204" pitchFamily="34" charset="0"/>
              </a:rPr>
              <a:t>Concepts of equality, equity ,and justice. Courtesy of Advancing Equity and Inclusion: A Guide for Municipalities by City for All Women Initiative (CAWI), Ottawa. </a:t>
            </a:r>
            <a:r>
              <a:rPr lang="en-US" sz="1400" dirty="0">
                <a:effectLst/>
                <a:latin typeface="Arial" panose="020B0604020202020204" pitchFamily="34" charset="0"/>
                <a:hlinkClick r:id="rId4"/>
              </a:rPr>
              <a:t>https://www.cawi-ivtf.org/sites/default/files/publications/advancing-equity-inclusion-web_0.pdf</a:t>
            </a:r>
            <a:r>
              <a:rPr lang="en-US" sz="1400" dirty="0">
                <a:effectLst/>
                <a:latin typeface="Arial" panose="020B0604020202020204" pitchFamily="34" charset="0"/>
              </a:rPr>
              <a:t> </a:t>
            </a:r>
            <a:endParaRPr lang="en-US" sz="1400" dirty="0"/>
          </a:p>
        </p:txBody>
      </p:sp>
    </p:spTree>
    <p:extLst>
      <p:ext uri="{BB962C8B-B14F-4D97-AF65-F5344CB8AC3E}">
        <p14:creationId xmlns:p14="http://schemas.microsoft.com/office/powerpoint/2010/main" val="391433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2934CD9-DF4B-4598-B24B-3F6BE5359795}"/>
              </a:ext>
            </a:extLst>
          </p:cNvPr>
          <p:cNvPicPr>
            <a:picLocks noChangeAspect="1"/>
          </p:cNvPicPr>
          <p:nvPr/>
        </p:nvPicPr>
        <p:blipFill>
          <a:blip r:embed="rId2"/>
          <a:stretch>
            <a:fillRect/>
          </a:stretch>
        </p:blipFill>
        <p:spPr>
          <a:xfrm>
            <a:off x="122959" y="158005"/>
            <a:ext cx="5272436" cy="5259122"/>
          </a:xfrm>
          <a:prstGeom prst="rect">
            <a:avLst/>
          </a:prstGeom>
        </p:spPr>
      </p:pic>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4775595" y="728664"/>
            <a:ext cx="3738610" cy="3157080"/>
          </a:xfrm>
          <a:noFill/>
        </p:spPr>
        <p:txBody>
          <a:bodyPr vert="horz" lIns="91440" tIns="45720" rIns="91440" bIns="45720" rtlCol="0" anchor="b">
            <a:normAutofit/>
          </a:bodyPr>
          <a:lstStyle/>
          <a:p>
            <a:r>
              <a:rPr lang="en-US" sz="4500"/>
              <a:t>Don’t Assume Outcomes</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4775595" y="4072045"/>
            <a:ext cx="3738610" cy="2057289"/>
          </a:xfrm>
          <a:noFill/>
        </p:spPr>
        <p:txBody>
          <a:bodyPr vert="horz" lIns="91440" tIns="45720" rIns="91440" bIns="45720" rtlCol="0">
            <a:normAutofit/>
          </a:bodyPr>
          <a:lstStyle/>
          <a:p>
            <a:pPr marL="0" indent="0">
              <a:buNone/>
            </a:pPr>
            <a:r>
              <a:rPr lang="en-US" sz="2400">
                <a:effectLst/>
              </a:rPr>
              <a:t>Different people access learning resources for different reasons.</a:t>
            </a:r>
            <a:endParaRPr lang="en-US" sz="2400" dirty="0"/>
          </a:p>
        </p:txBody>
      </p:sp>
      <p:sp>
        <p:nvSpPr>
          <p:cNvPr id="13" name="TextBox 12">
            <a:extLst>
              <a:ext uri="{FF2B5EF4-FFF2-40B4-BE49-F238E27FC236}">
                <a16:creationId xmlns:a16="http://schemas.microsoft.com/office/drawing/2014/main" id="{E9AC4DFD-4126-42BB-B886-19AB71DE4073}"/>
              </a:ext>
            </a:extLst>
          </p:cNvPr>
          <p:cNvSpPr txBox="1"/>
          <p:nvPr/>
        </p:nvSpPr>
        <p:spPr>
          <a:xfrm>
            <a:off x="629795" y="5392305"/>
            <a:ext cx="7481454" cy="923330"/>
          </a:xfrm>
          <a:prstGeom prst="rect">
            <a:avLst/>
          </a:prstGeom>
          <a:noFill/>
        </p:spPr>
        <p:txBody>
          <a:bodyPr wrap="square" rtlCol="0">
            <a:spAutoFit/>
          </a:bodyPr>
          <a:lstStyle/>
          <a:p>
            <a:r>
              <a:rPr lang="en-US" dirty="0"/>
              <a:t>The outcome is “dependent on how the mechanism is ‘imagined’ and adopted in the given context, and how affordances are identified and exploited.” Margaret Lloyd, </a:t>
            </a:r>
            <a:r>
              <a:rPr lang="en-US" dirty="0">
                <a:hlinkClick r:id="rId3"/>
              </a:rPr>
              <a:t>https://files.eric.ed.gov/fulltext/EJ1183002.pdf</a:t>
            </a:r>
            <a:r>
              <a:rPr lang="en-US" dirty="0"/>
              <a:t> </a:t>
            </a:r>
          </a:p>
        </p:txBody>
      </p:sp>
    </p:spTree>
    <p:extLst>
      <p:ext uri="{BB962C8B-B14F-4D97-AF65-F5344CB8AC3E}">
        <p14:creationId xmlns:p14="http://schemas.microsoft.com/office/powerpoint/2010/main" val="4131705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573711" y="3499076"/>
            <a:ext cx="4540169" cy="2424774"/>
          </a:xfrm>
        </p:spPr>
        <p:txBody>
          <a:bodyPr vert="horz" lIns="91440" tIns="45720" rIns="91440" bIns="45720" rtlCol="0" anchor="ctr">
            <a:normAutofit/>
          </a:bodyPr>
          <a:lstStyle/>
          <a:p>
            <a:r>
              <a:rPr lang="en-US" kern="1200">
                <a:solidFill>
                  <a:srgbClr val="FFFFFF"/>
                </a:solidFill>
                <a:latin typeface="+mj-lt"/>
                <a:ea typeface="+mj-ea"/>
                <a:cs typeface="+mj-cs"/>
              </a:rPr>
              <a:t>Various Things to Choose From</a:t>
            </a:r>
          </a:p>
        </p:txBody>
      </p:sp>
      <p:sp>
        <p:nvSpPr>
          <p:cNvPr id="15" name="Freeform: Shape 14">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7149" y="548"/>
            <a:ext cx="3262314"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0319" y="1421356"/>
            <a:ext cx="340368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546" y="0"/>
            <a:ext cx="301752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3183238" y="133111"/>
            <a:ext cx="2158807" cy="2209287"/>
          </a:xfrm>
        </p:spPr>
        <p:txBody>
          <a:bodyPr vert="horz" lIns="91440" tIns="45720" rIns="91440" bIns="45720" rtlCol="0" anchor="ctr">
            <a:normAutofit lnSpcReduction="10000"/>
          </a:bodyPr>
          <a:lstStyle/>
          <a:p>
            <a:pPr marL="0" indent="0">
              <a:buNone/>
            </a:pPr>
            <a:r>
              <a:rPr lang="en-US" sz="2400" dirty="0">
                <a:effectLst/>
              </a:rPr>
              <a:t>“Consider how a change to an activity could help your someone be more involved in the activity.”</a:t>
            </a:r>
            <a:endParaRPr lang="en-US" sz="2400" dirty="0"/>
          </a:p>
        </p:txBody>
      </p:sp>
      <p:sp>
        <p:nvSpPr>
          <p:cNvPr id="21" name="Freeform: Shape 20">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672" y="1584494"/>
            <a:ext cx="3281329"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51D46A9-8DEB-4227-B6C7-DB5D41931999}"/>
              </a:ext>
            </a:extLst>
          </p:cNvPr>
          <p:cNvSpPr txBox="1"/>
          <p:nvPr/>
        </p:nvSpPr>
        <p:spPr>
          <a:xfrm>
            <a:off x="6428149" y="5153891"/>
            <a:ext cx="2605966" cy="1310286"/>
          </a:xfrm>
          <a:prstGeom prst="rect">
            <a:avLst/>
          </a:prstGeom>
        </p:spPr>
        <p:txBody>
          <a:bodyPr vert="horz" lIns="91440" tIns="45720" rIns="91440" bIns="45720" rtlCol="0" anchor="ctr">
            <a:normAutofit/>
          </a:bodyPr>
          <a:lstStyle/>
          <a:p>
            <a:pPr defTabSz="914400">
              <a:lnSpc>
                <a:spcPct val="90000"/>
              </a:lnSpc>
              <a:spcAft>
                <a:spcPts val="600"/>
              </a:spcAft>
            </a:pPr>
            <a:r>
              <a:rPr lang="en-US" sz="1700" dirty="0">
                <a:hlinkClick r:id="rId2"/>
              </a:rPr>
              <a:t>https://ectacenter.org/~pdfs/decrp/PG_Env_EverydayLearningatHome_family_print_2017.pdf</a:t>
            </a:r>
            <a:r>
              <a:rPr lang="en-US" sz="1700" dirty="0"/>
              <a:t> </a:t>
            </a:r>
          </a:p>
        </p:txBody>
      </p:sp>
      <p:pic>
        <p:nvPicPr>
          <p:cNvPr id="5" name="Picture 4">
            <a:extLst>
              <a:ext uri="{FF2B5EF4-FFF2-40B4-BE49-F238E27FC236}">
                <a16:creationId xmlns:a16="http://schemas.microsoft.com/office/drawing/2014/main" id="{A60F2C80-490C-415C-886C-56F87B1DE646}"/>
              </a:ext>
            </a:extLst>
          </p:cNvPr>
          <p:cNvPicPr>
            <a:picLocks noChangeAspect="1"/>
          </p:cNvPicPr>
          <p:nvPr/>
        </p:nvPicPr>
        <p:blipFill>
          <a:blip r:embed="rId3"/>
          <a:stretch>
            <a:fillRect/>
          </a:stretch>
        </p:blipFill>
        <p:spPr>
          <a:xfrm>
            <a:off x="6961867" y="2220688"/>
            <a:ext cx="2072248" cy="2932655"/>
          </a:xfrm>
          <a:prstGeom prst="rect">
            <a:avLst/>
          </a:prstGeom>
        </p:spPr>
      </p:pic>
    </p:spTree>
    <p:extLst>
      <p:ext uri="{BB962C8B-B14F-4D97-AF65-F5344CB8AC3E}">
        <p14:creationId xmlns:p14="http://schemas.microsoft.com/office/powerpoint/2010/main" val="96133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628650" y="365127"/>
            <a:ext cx="7886700" cy="777874"/>
          </a:xfrm>
        </p:spPr>
        <p:txBody>
          <a:bodyPr/>
          <a:lstStyle/>
          <a:p>
            <a:r>
              <a:rPr lang="en-US" dirty="0"/>
              <a:t>Keep Things Clear</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628650" y="1299667"/>
            <a:ext cx="7886700" cy="4351338"/>
          </a:xfrm>
        </p:spPr>
        <p:txBody>
          <a:bodyPr/>
          <a:lstStyle/>
          <a:p>
            <a:pPr>
              <a:buFont typeface="+mj-lt"/>
              <a:buAutoNum type="arabicPeriod"/>
            </a:pPr>
            <a:r>
              <a:rPr lang="en-US" dirty="0"/>
              <a:t> Use </a:t>
            </a:r>
            <a:r>
              <a:rPr lang="en-US" b="1" dirty="0"/>
              <a:t>Clear</a:t>
            </a:r>
            <a:r>
              <a:rPr lang="en-US" dirty="0"/>
              <a:t> and Precise Language. </a:t>
            </a:r>
          </a:p>
          <a:p>
            <a:pPr>
              <a:buFont typeface="+mj-lt"/>
              <a:buAutoNum type="arabicPeriod"/>
            </a:pPr>
            <a:r>
              <a:rPr lang="en-US" dirty="0"/>
              <a:t> Repeat Your </a:t>
            </a:r>
            <a:r>
              <a:rPr lang="en-US" b="1" dirty="0"/>
              <a:t>Directions</a:t>
            </a:r>
            <a:r>
              <a:rPr lang="en-US" dirty="0"/>
              <a:t>. </a:t>
            </a:r>
          </a:p>
          <a:p>
            <a:pPr>
              <a:buFont typeface="+mj-lt"/>
              <a:buAutoNum type="arabicPeriod"/>
            </a:pPr>
            <a:r>
              <a:rPr lang="en-US" dirty="0"/>
              <a:t> Explain the Purpose of the Task. </a:t>
            </a:r>
          </a:p>
          <a:p>
            <a:pPr>
              <a:buFont typeface="+mj-lt"/>
              <a:buAutoNum type="arabicPeriod"/>
            </a:pPr>
            <a:r>
              <a:rPr lang="en-US" dirty="0"/>
              <a:t> Make Sure Your Students Understand. </a:t>
            </a:r>
          </a:p>
          <a:p>
            <a:pPr>
              <a:buFont typeface="+mj-lt"/>
              <a:buAutoNum type="arabicPeriod"/>
            </a:pPr>
            <a:r>
              <a:rPr lang="en-US" dirty="0"/>
              <a:t> Use an Appropriate Tone. </a:t>
            </a:r>
          </a:p>
          <a:p>
            <a:pPr>
              <a:buFont typeface="+mj-lt"/>
              <a:buAutoNum type="arabicPeriod"/>
            </a:pPr>
            <a:r>
              <a:rPr lang="en-US" dirty="0"/>
              <a:t> Describe the Specifics. </a:t>
            </a:r>
          </a:p>
          <a:p>
            <a:pPr>
              <a:buFont typeface="+mj-lt"/>
              <a:buAutoNum type="arabicPeriod"/>
            </a:pPr>
            <a:r>
              <a:rPr lang="en-US" dirty="0"/>
              <a:t> Provide Examples. </a:t>
            </a:r>
          </a:p>
          <a:p>
            <a:pPr>
              <a:buFont typeface="+mj-lt"/>
              <a:buAutoNum type="arabicPeriod"/>
            </a:pPr>
            <a:r>
              <a:rPr lang="en-US" dirty="0"/>
              <a:t> Break Tasks into Manageable Chunks.</a:t>
            </a:r>
          </a:p>
        </p:txBody>
      </p:sp>
      <p:sp>
        <p:nvSpPr>
          <p:cNvPr id="6" name="TextBox 5">
            <a:extLst>
              <a:ext uri="{FF2B5EF4-FFF2-40B4-BE49-F238E27FC236}">
                <a16:creationId xmlns:a16="http://schemas.microsoft.com/office/drawing/2014/main" id="{769EF489-6788-45EE-A2A7-C28D218D6EF3}"/>
              </a:ext>
            </a:extLst>
          </p:cNvPr>
          <p:cNvSpPr txBox="1"/>
          <p:nvPr/>
        </p:nvSpPr>
        <p:spPr>
          <a:xfrm>
            <a:off x="628649" y="5807671"/>
            <a:ext cx="7462405" cy="646331"/>
          </a:xfrm>
          <a:prstGeom prst="rect">
            <a:avLst/>
          </a:prstGeom>
          <a:noFill/>
        </p:spPr>
        <p:txBody>
          <a:bodyPr wrap="square">
            <a:spAutoFit/>
          </a:bodyPr>
          <a:lstStyle/>
          <a:p>
            <a:r>
              <a:rPr lang="en-US" dirty="0">
                <a:hlinkClick r:id="rId2"/>
              </a:rPr>
              <a:t>https://www.wgu.edu/heyteach/article/guide-giving-clear-instructions-students-that-they-will-actually-follow2001.html</a:t>
            </a:r>
            <a:r>
              <a:rPr lang="en-US" dirty="0"/>
              <a:t> </a:t>
            </a:r>
          </a:p>
        </p:txBody>
      </p:sp>
    </p:spTree>
    <p:extLst>
      <p:ext uri="{BB962C8B-B14F-4D97-AF65-F5344CB8AC3E}">
        <p14:creationId xmlns:p14="http://schemas.microsoft.com/office/powerpoint/2010/main" val="1128221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3724072" y="629267"/>
            <a:ext cx="4939868" cy="1399557"/>
          </a:xfrm>
        </p:spPr>
        <p:txBody>
          <a:bodyPr anchor="b">
            <a:noAutofit/>
          </a:bodyPr>
          <a:lstStyle/>
          <a:p>
            <a:r>
              <a:rPr lang="en-US" dirty="0"/>
              <a:t>What is Everyday Learning?</a:t>
            </a:r>
          </a:p>
        </p:txBody>
      </p:sp>
      <p:sp>
        <p:nvSpPr>
          <p:cNvPr id="3" name="Content Placeholder 2">
            <a:extLst>
              <a:ext uri="{FF2B5EF4-FFF2-40B4-BE49-F238E27FC236}">
                <a16:creationId xmlns:a16="http://schemas.microsoft.com/office/drawing/2014/main" id="{030CDB3A-098D-4C10-8525-286A3822402A}"/>
              </a:ext>
            </a:extLst>
          </p:cNvPr>
          <p:cNvSpPr>
            <a:spLocks noGrp="1"/>
          </p:cNvSpPr>
          <p:nvPr>
            <p:ph idx="1"/>
          </p:nvPr>
        </p:nvSpPr>
        <p:spPr>
          <a:xfrm>
            <a:off x="3724073" y="2438400"/>
            <a:ext cx="4939867" cy="3785419"/>
          </a:xfrm>
        </p:spPr>
        <p:txBody>
          <a:bodyPr>
            <a:normAutofit/>
          </a:bodyPr>
          <a:lstStyle/>
          <a:p>
            <a:pPr marL="0" indent="0">
              <a:buNone/>
            </a:pPr>
            <a:r>
              <a:rPr lang="en-US" sz="2400" dirty="0"/>
              <a:t>“Learning does not take place only in the classroom. Children learn by observing animal friends in the backyard, discovering new ways to get moving, picking out shapes in a walk around the neighborhood or critiquing a famous piece of art. Learning occurs naturally, everyday!”</a:t>
            </a:r>
          </a:p>
        </p:txBody>
      </p:sp>
      <p:pic>
        <p:nvPicPr>
          <p:cNvPr id="9" name="Picture 8">
            <a:extLst>
              <a:ext uri="{FF2B5EF4-FFF2-40B4-BE49-F238E27FC236}">
                <a16:creationId xmlns:a16="http://schemas.microsoft.com/office/drawing/2014/main" id="{3E4FF4DB-DE1A-4CF8-856D-80411FD6AD1F}"/>
              </a:ext>
            </a:extLst>
          </p:cNvPr>
          <p:cNvPicPr>
            <a:picLocks noChangeAspect="1"/>
          </p:cNvPicPr>
          <p:nvPr/>
        </p:nvPicPr>
        <p:blipFill rotWithShape="1">
          <a:blip r:embed="rId2"/>
          <a:srcRect l="9875"/>
          <a:stretch/>
        </p:blipFill>
        <p:spPr>
          <a:xfrm>
            <a:off x="20" y="10"/>
            <a:ext cx="3476673" cy="6857990"/>
          </a:xfrm>
          <a:prstGeom prst="rect">
            <a:avLst/>
          </a:prstGeom>
          <a:effectLst/>
        </p:spPr>
      </p:pic>
      <p:cxnSp>
        <p:nvCxnSpPr>
          <p:cNvPr id="20"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987D5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D743F5-5597-42F5-A694-0A67F950A2AF}"/>
              </a:ext>
            </a:extLst>
          </p:cNvPr>
          <p:cNvSpPr txBox="1"/>
          <p:nvPr/>
        </p:nvSpPr>
        <p:spPr>
          <a:xfrm>
            <a:off x="3724072" y="5315635"/>
            <a:ext cx="3733100" cy="646331"/>
          </a:xfrm>
          <a:prstGeom prst="rect">
            <a:avLst/>
          </a:prstGeom>
          <a:noFill/>
        </p:spPr>
        <p:txBody>
          <a:bodyPr wrap="square">
            <a:spAutoFit/>
          </a:bodyPr>
          <a:lstStyle/>
          <a:p>
            <a:pPr>
              <a:spcAft>
                <a:spcPts val="600"/>
              </a:spcAft>
            </a:pPr>
            <a:r>
              <a:rPr lang="en-US" dirty="0">
                <a:hlinkClick r:id="rId3"/>
              </a:rPr>
              <a:t>https://www.pbslearningmedia.org/collection/everyday-learning/</a:t>
            </a:r>
            <a:r>
              <a:rPr lang="en-US" dirty="0"/>
              <a:t> </a:t>
            </a:r>
          </a:p>
        </p:txBody>
      </p:sp>
    </p:spTree>
    <p:extLst>
      <p:ext uri="{BB962C8B-B14F-4D97-AF65-F5344CB8AC3E}">
        <p14:creationId xmlns:p14="http://schemas.microsoft.com/office/powerpoint/2010/main" val="719459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B3CF-22BA-46BB-9C2D-9109E28BE45A}"/>
              </a:ext>
            </a:extLst>
          </p:cNvPr>
          <p:cNvSpPr>
            <a:spLocks noGrp="1"/>
          </p:cNvSpPr>
          <p:nvPr>
            <p:ph type="title"/>
          </p:nvPr>
        </p:nvSpPr>
        <p:spPr>
          <a:xfrm>
            <a:off x="363161" y="294548"/>
            <a:ext cx="2949563" cy="1728216"/>
          </a:xfrm>
        </p:spPr>
        <p:txBody>
          <a:bodyPr>
            <a:normAutofit/>
          </a:bodyPr>
          <a:lstStyle/>
          <a:p>
            <a:r>
              <a:rPr lang="en-US" dirty="0"/>
              <a:t>Stand-Alone Activities</a:t>
            </a:r>
          </a:p>
        </p:txBody>
      </p:sp>
      <p:sp>
        <p:nvSpPr>
          <p:cNvPr id="3" name="Content Placeholder 2">
            <a:extLst>
              <a:ext uri="{FF2B5EF4-FFF2-40B4-BE49-F238E27FC236}">
                <a16:creationId xmlns:a16="http://schemas.microsoft.com/office/drawing/2014/main" id="{36F2BD38-C9D2-47C1-A608-F249697BADB2}"/>
              </a:ext>
            </a:extLst>
          </p:cNvPr>
          <p:cNvSpPr>
            <a:spLocks noGrp="1"/>
          </p:cNvSpPr>
          <p:nvPr>
            <p:ph idx="1"/>
          </p:nvPr>
        </p:nvSpPr>
        <p:spPr>
          <a:xfrm>
            <a:off x="417850" y="2022763"/>
            <a:ext cx="2629120" cy="2812473"/>
          </a:xfrm>
        </p:spPr>
        <p:txBody>
          <a:bodyPr>
            <a:normAutofit/>
          </a:bodyPr>
          <a:lstStyle/>
          <a:p>
            <a:pPr marL="0" indent="0">
              <a:buNone/>
            </a:pPr>
            <a:r>
              <a:rPr lang="en-US" sz="2400" dirty="0"/>
              <a:t>While it’s tempting to build activities in a series, each depending on the next, people searching land in the </a:t>
            </a:r>
            <a:r>
              <a:rPr lang="en-US" sz="2400" i="1" dirty="0"/>
              <a:t>middle</a:t>
            </a:r>
            <a:r>
              <a:rPr lang="en-US" sz="2400" dirty="0"/>
              <a:t> of the series.</a:t>
            </a:r>
          </a:p>
        </p:txBody>
      </p:sp>
      <p:sp>
        <p:nvSpPr>
          <p:cNvPr id="14"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0DD98B-6898-4DB2-899E-9A8C03D6104C}"/>
              </a:ext>
            </a:extLst>
          </p:cNvPr>
          <p:cNvPicPr>
            <a:picLocks noChangeAspect="1"/>
          </p:cNvPicPr>
          <p:nvPr/>
        </p:nvPicPr>
        <p:blipFill>
          <a:blip r:embed="rId2"/>
          <a:stretch>
            <a:fillRect/>
          </a:stretch>
        </p:blipFill>
        <p:spPr>
          <a:xfrm>
            <a:off x="4058631" y="807593"/>
            <a:ext cx="4506027" cy="5239568"/>
          </a:xfrm>
          <a:prstGeom prst="rect">
            <a:avLst/>
          </a:prstGeom>
          <a:effectLst/>
        </p:spPr>
      </p:pic>
      <p:sp>
        <p:nvSpPr>
          <p:cNvPr id="11" name="TextBox 10">
            <a:extLst>
              <a:ext uri="{FF2B5EF4-FFF2-40B4-BE49-F238E27FC236}">
                <a16:creationId xmlns:a16="http://schemas.microsoft.com/office/drawing/2014/main" id="{DE9A428E-2D12-4739-B925-E0870A04B315}"/>
              </a:ext>
            </a:extLst>
          </p:cNvPr>
          <p:cNvSpPr txBox="1"/>
          <p:nvPr/>
        </p:nvSpPr>
        <p:spPr>
          <a:xfrm>
            <a:off x="417850" y="5900653"/>
            <a:ext cx="2894873" cy="646331"/>
          </a:xfrm>
          <a:prstGeom prst="rect">
            <a:avLst/>
          </a:prstGeom>
          <a:noFill/>
        </p:spPr>
        <p:txBody>
          <a:bodyPr wrap="square">
            <a:spAutoFit/>
          </a:bodyPr>
          <a:lstStyle/>
          <a:p>
            <a:r>
              <a:rPr lang="en-US" dirty="0">
                <a:hlinkClick r:id="rId3"/>
              </a:rPr>
              <a:t>https://madisonaudubon.org/stand-alone-activities</a:t>
            </a:r>
            <a:r>
              <a:rPr lang="en-US" dirty="0"/>
              <a:t> </a:t>
            </a:r>
          </a:p>
        </p:txBody>
      </p:sp>
    </p:spTree>
    <p:extLst>
      <p:ext uri="{BB962C8B-B14F-4D97-AF65-F5344CB8AC3E}">
        <p14:creationId xmlns:p14="http://schemas.microsoft.com/office/powerpoint/2010/main" val="3681569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robot&#10;&#10;Description automatically generated with low confidence">
            <a:extLst>
              <a:ext uri="{FF2B5EF4-FFF2-40B4-BE49-F238E27FC236}">
                <a16:creationId xmlns:a16="http://schemas.microsoft.com/office/drawing/2014/main" id="{3AF59D61-C142-4924-8C41-E0BA930509C2}"/>
              </a:ext>
            </a:extLst>
          </p:cNvPr>
          <p:cNvPicPr>
            <a:picLocks noChangeAspect="1"/>
          </p:cNvPicPr>
          <p:nvPr/>
        </p:nvPicPr>
        <p:blipFill rotWithShape="1">
          <a:blip r:embed="rId2">
            <a:extLst>
              <a:ext uri="{28A0092B-C50C-407E-A947-70E740481C1C}">
                <a14:useLocalDpi xmlns:a14="http://schemas.microsoft.com/office/drawing/2010/main" val="0"/>
              </a:ext>
            </a:extLst>
          </a:blip>
          <a:srcRect l="28208" r="8609" b="2"/>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60530-7796-4B94-B58C-F5904AC40FD8}"/>
              </a:ext>
            </a:extLst>
          </p:cNvPr>
          <p:cNvSpPr>
            <a:spLocks noGrp="1"/>
          </p:cNvSpPr>
          <p:nvPr>
            <p:ph type="title"/>
          </p:nvPr>
        </p:nvSpPr>
        <p:spPr>
          <a:xfrm>
            <a:off x="5915890" y="267145"/>
            <a:ext cx="3375313" cy="1899912"/>
          </a:xfrm>
        </p:spPr>
        <p:txBody>
          <a:bodyPr>
            <a:normAutofit/>
          </a:bodyPr>
          <a:lstStyle/>
          <a:p>
            <a:r>
              <a:rPr lang="en-US" dirty="0"/>
              <a:t>Stay on Topic</a:t>
            </a:r>
          </a:p>
        </p:txBody>
      </p:sp>
      <p:sp>
        <p:nvSpPr>
          <p:cNvPr id="3" name="Content Placeholder 2">
            <a:extLst>
              <a:ext uri="{FF2B5EF4-FFF2-40B4-BE49-F238E27FC236}">
                <a16:creationId xmlns:a16="http://schemas.microsoft.com/office/drawing/2014/main" id="{7F5D2AF6-EC3A-43FE-B3DF-11CC30E8C8A9}"/>
              </a:ext>
            </a:extLst>
          </p:cNvPr>
          <p:cNvSpPr>
            <a:spLocks noGrp="1"/>
          </p:cNvSpPr>
          <p:nvPr>
            <p:ph idx="1"/>
          </p:nvPr>
        </p:nvSpPr>
        <p:spPr>
          <a:xfrm>
            <a:off x="6229248" y="1990856"/>
            <a:ext cx="2866642" cy="3742762"/>
          </a:xfrm>
        </p:spPr>
        <p:txBody>
          <a:bodyPr>
            <a:normAutofit/>
          </a:bodyPr>
          <a:lstStyle/>
          <a:p>
            <a:pPr marL="0" indent="0">
              <a:buNone/>
            </a:pPr>
            <a:r>
              <a:rPr lang="en-US" sz="2400" dirty="0"/>
              <a:t>“In this tutorial on Docker, we will begin by installing Python and setting up Flask.”</a:t>
            </a:r>
          </a:p>
          <a:p>
            <a:pPr marL="0" indent="0">
              <a:buNone/>
            </a:pPr>
            <a:endParaRPr lang="en-US" sz="2400" dirty="0"/>
          </a:p>
        </p:txBody>
      </p:sp>
      <p:sp>
        <p:nvSpPr>
          <p:cNvPr id="9" name="TextBox 8">
            <a:extLst>
              <a:ext uri="{FF2B5EF4-FFF2-40B4-BE49-F238E27FC236}">
                <a16:creationId xmlns:a16="http://schemas.microsoft.com/office/drawing/2014/main" id="{87BCEDDA-808D-4D4F-AB95-3D137DFFC001}"/>
              </a:ext>
            </a:extLst>
          </p:cNvPr>
          <p:cNvSpPr txBox="1"/>
          <p:nvPr/>
        </p:nvSpPr>
        <p:spPr>
          <a:xfrm>
            <a:off x="6226964" y="5733618"/>
            <a:ext cx="2289464" cy="923330"/>
          </a:xfrm>
          <a:prstGeom prst="rect">
            <a:avLst/>
          </a:prstGeom>
          <a:noFill/>
        </p:spPr>
        <p:txBody>
          <a:bodyPr wrap="square">
            <a:spAutoFit/>
          </a:bodyPr>
          <a:lstStyle/>
          <a:p>
            <a:r>
              <a:rPr lang="en-US" dirty="0">
                <a:hlinkClick r:id="rId3"/>
              </a:rPr>
              <a:t>https://bowarts.org/news/stay-on-topic-with-bow-arts</a:t>
            </a:r>
            <a:r>
              <a:rPr lang="en-US" dirty="0"/>
              <a:t> </a:t>
            </a:r>
          </a:p>
        </p:txBody>
      </p:sp>
    </p:spTree>
    <p:extLst>
      <p:ext uri="{BB962C8B-B14F-4D97-AF65-F5344CB8AC3E}">
        <p14:creationId xmlns:p14="http://schemas.microsoft.com/office/powerpoint/2010/main" val="3709506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A31D932-2D4D-404D-978B-F291B6E95768}"/>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More Examples?</a:t>
            </a:r>
          </a:p>
        </p:txBody>
      </p:sp>
    </p:spTree>
    <p:extLst>
      <p:ext uri="{BB962C8B-B14F-4D97-AF65-F5344CB8AC3E}">
        <p14:creationId xmlns:p14="http://schemas.microsoft.com/office/powerpoint/2010/main" val="1280059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ater, outdoor, bird, aquatic bird&#10;&#10;Description automatically generated">
            <a:extLst>
              <a:ext uri="{FF2B5EF4-FFF2-40B4-BE49-F238E27FC236}">
                <a16:creationId xmlns:a16="http://schemas.microsoft.com/office/drawing/2014/main" id="{0187E2B5-8E41-4769-8DC2-931D157AB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04" y="1"/>
            <a:ext cx="10713335" cy="6857999"/>
          </a:xfrm>
          <a:prstGeom prst="rect">
            <a:avLst/>
          </a:prstGeom>
        </p:spPr>
      </p:pic>
      <p:sp>
        <p:nvSpPr>
          <p:cNvPr id="8"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22960" y="325550"/>
            <a:ext cx="7543800" cy="4232596"/>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dirty="0">
                <a:solidFill>
                  <a:srgbClr val="FFFFFF"/>
                </a:solidFill>
              </a:rPr>
              <a:t>Benefits</a:t>
            </a:r>
          </a:p>
        </p:txBody>
      </p:sp>
    </p:spTree>
    <p:extLst>
      <p:ext uri="{BB962C8B-B14F-4D97-AF65-F5344CB8AC3E}">
        <p14:creationId xmlns:p14="http://schemas.microsoft.com/office/powerpoint/2010/main" val="3131072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vector graphics&#10;&#10;Description automatically generated">
            <a:extLst>
              <a:ext uri="{FF2B5EF4-FFF2-40B4-BE49-F238E27FC236}">
                <a16:creationId xmlns:a16="http://schemas.microsoft.com/office/drawing/2014/main" id="{D9E3C2D1-2D47-4B0E-8B19-5165B51E3DEB}"/>
              </a:ext>
            </a:extLst>
          </p:cNvPr>
          <p:cNvPicPr>
            <a:picLocks noChangeAspect="1"/>
          </p:cNvPicPr>
          <p:nvPr/>
        </p:nvPicPr>
        <p:blipFill rotWithShape="1">
          <a:blip r:embed="rId2">
            <a:extLst>
              <a:ext uri="{28A0092B-C50C-407E-A947-70E740481C1C}">
                <a14:useLocalDpi xmlns:a14="http://schemas.microsoft.com/office/drawing/2010/main" val="0"/>
              </a:ext>
            </a:extLst>
          </a:blip>
          <a:srcRect t="9437" r="-1" b="2235"/>
          <a:stretch/>
        </p:blipFill>
        <p:spPr>
          <a:xfrm>
            <a:off x="240030" y="320040"/>
            <a:ext cx="8661654"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E56218-80D9-4090-918F-9B0C05AECC67}"/>
              </a:ext>
            </a:extLst>
          </p:cNvPr>
          <p:cNvSpPr>
            <a:spLocks noGrp="1"/>
          </p:cNvSpPr>
          <p:nvPr>
            <p:ph type="title"/>
          </p:nvPr>
        </p:nvSpPr>
        <p:spPr>
          <a:xfrm>
            <a:off x="630936" y="5009083"/>
            <a:ext cx="2167128" cy="1345997"/>
          </a:xfrm>
        </p:spPr>
        <p:txBody>
          <a:bodyPr anchor="ctr">
            <a:normAutofit/>
          </a:bodyPr>
          <a:lstStyle/>
          <a:p>
            <a:r>
              <a:rPr lang="en-US" sz="4000" dirty="0">
                <a:solidFill>
                  <a:schemeClr val="bg1"/>
                </a:solidFill>
              </a:rPr>
              <a:t>Lifelong Learning</a:t>
            </a: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A446B2-DFE8-4E30-89C3-4242706478B7}"/>
              </a:ext>
            </a:extLst>
          </p:cNvPr>
          <p:cNvSpPr>
            <a:spLocks noGrp="1"/>
          </p:cNvSpPr>
          <p:nvPr>
            <p:ph idx="1"/>
          </p:nvPr>
        </p:nvSpPr>
        <p:spPr>
          <a:xfrm>
            <a:off x="3284982" y="5009083"/>
            <a:ext cx="5232654" cy="1345997"/>
          </a:xfrm>
        </p:spPr>
        <p:txBody>
          <a:bodyPr anchor="ctr">
            <a:normAutofit fontScale="77500" lnSpcReduction="20000"/>
          </a:bodyPr>
          <a:lstStyle/>
          <a:p>
            <a:pPr marL="0" indent="0">
              <a:buNone/>
            </a:pPr>
            <a:r>
              <a:rPr lang="en-US" sz="2600" dirty="0">
                <a:solidFill>
                  <a:schemeClr val="bg2"/>
                </a:solidFill>
              </a:rPr>
              <a:t>“Personal fulfillment and development refer to natural interests, curiosity, and motivations that lead us to learn new things. We learn for ourselves, not for someone else.”</a:t>
            </a:r>
            <a:endParaRPr lang="en-US" sz="3500" dirty="0">
              <a:solidFill>
                <a:schemeClr val="bg2"/>
              </a:solidFill>
            </a:endParaRPr>
          </a:p>
          <a:p>
            <a:pPr marL="0" indent="0">
              <a:buNone/>
            </a:pPr>
            <a:r>
              <a:rPr lang="en-US" sz="1500" dirty="0">
                <a:solidFill>
                  <a:schemeClr val="bg1"/>
                </a:solidFill>
                <a:hlinkClick r:id="rId3"/>
              </a:rPr>
              <a:t>https://www.valamis.com/hub/lifelong-learning</a:t>
            </a:r>
            <a:r>
              <a:rPr lang="en-US" sz="1500" dirty="0">
                <a:solidFill>
                  <a:schemeClr val="bg1"/>
                </a:solidFill>
              </a:rPr>
              <a:t> </a:t>
            </a:r>
          </a:p>
        </p:txBody>
      </p:sp>
    </p:spTree>
    <p:extLst>
      <p:ext uri="{BB962C8B-B14F-4D97-AF65-F5344CB8AC3E}">
        <p14:creationId xmlns:p14="http://schemas.microsoft.com/office/powerpoint/2010/main" val="246287064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B66E-1A24-4286-991E-2983267D1D0B}"/>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gn="ctr"/>
            <a:r>
              <a:rPr lang="en-US" sz="2800" dirty="0"/>
              <a:t>Equity and Inclusion</a:t>
            </a:r>
          </a:p>
        </p:txBody>
      </p:sp>
      <p:pic>
        <p:nvPicPr>
          <p:cNvPr id="6" name="Content Placeholder 5">
            <a:extLst>
              <a:ext uri="{FF2B5EF4-FFF2-40B4-BE49-F238E27FC236}">
                <a16:creationId xmlns:a16="http://schemas.microsoft.com/office/drawing/2014/main" id="{3BD0224C-88E7-47DA-AB53-4E7C7712E2F4}"/>
              </a:ext>
            </a:extLst>
          </p:cNvPr>
          <p:cNvPicPr>
            <a:picLocks noGrp="1" noChangeAspect="1"/>
          </p:cNvPicPr>
          <p:nvPr>
            <p:ph idx="1"/>
          </p:nvPr>
        </p:nvPicPr>
        <p:blipFill rotWithShape="1">
          <a:blip r:embed="rId2"/>
          <a:srcRect l="14115" r="8477" b="2"/>
          <a:stretch/>
        </p:blipFill>
        <p:spPr>
          <a:xfrm>
            <a:off x="480060" y="640080"/>
            <a:ext cx="8183880" cy="4836795"/>
          </a:xfrm>
          <a:prstGeom prst="rect">
            <a:avLst/>
          </a:prstGeom>
          <a:ln w="19050">
            <a:solidFill>
              <a:schemeClr val="tx1"/>
            </a:solidFill>
            <a:miter lim="800000"/>
          </a:ln>
        </p:spPr>
      </p:pic>
      <p:sp>
        <p:nvSpPr>
          <p:cNvPr id="8" name="TextBox 7">
            <a:extLst>
              <a:ext uri="{FF2B5EF4-FFF2-40B4-BE49-F238E27FC236}">
                <a16:creationId xmlns:a16="http://schemas.microsoft.com/office/drawing/2014/main" id="{C1302460-946C-44D6-BB1C-C39D30AFB86C}"/>
              </a:ext>
            </a:extLst>
          </p:cNvPr>
          <p:cNvSpPr txBox="1"/>
          <p:nvPr/>
        </p:nvSpPr>
        <p:spPr>
          <a:xfrm>
            <a:off x="360217" y="6316980"/>
            <a:ext cx="7606145" cy="276999"/>
          </a:xfrm>
          <a:prstGeom prst="rect">
            <a:avLst/>
          </a:prstGeom>
          <a:noFill/>
        </p:spPr>
        <p:txBody>
          <a:bodyPr wrap="square">
            <a:spAutoFit/>
          </a:bodyPr>
          <a:lstStyle/>
          <a:p>
            <a:r>
              <a:rPr lang="en-US" sz="1200" dirty="0">
                <a:hlinkClick r:id="rId3"/>
              </a:rPr>
              <a:t>https://www2.deloitte.com/us/en/insights/topics/talent/six-signature-traits-of-inclusive-leadership.html</a:t>
            </a:r>
            <a:r>
              <a:rPr lang="en-US" sz="1200" dirty="0"/>
              <a:t> </a:t>
            </a:r>
          </a:p>
        </p:txBody>
      </p:sp>
    </p:spTree>
    <p:extLst>
      <p:ext uri="{BB962C8B-B14F-4D97-AF65-F5344CB8AC3E}">
        <p14:creationId xmlns:p14="http://schemas.microsoft.com/office/powerpoint/2010/main" val="39272649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56218-80D9-4090-918F-9B0C05AECC67}"/>
              </a:ext>
            </a:extLst>
          </p:cNvPr>
          <p:cNvSpPr>
            <a:spLocks noGrp="1"/>
          </p:cNvSpPr>
          <p:nvPr>
            <p:ph type="title"/>
          </p:nvPr>
        </p:nvSpPr>
        <p:spPr>
          <a:xfrm>
            <a:off x="480060" y="325369"/>
            <a:ext cx="3276451" cy="1956841"/>
          </a:xfrm>
        </p:spPr>
        <p:txBody>
          <a:bodyPr anchor="b">
            <a:normAutofit/>
          </a:bodyPr>
          <a:lstStyle/>
          <a:p>
            <a:r>
              <a:rPr lang="en-US" sz="4700"/>
              <a:t>Diverse Markets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A446B2-DFE8-4E30-89C3-4242706478B7}"/>
              </a:ext>
            </a:extLst>
          </p:cNvPr>
          <p:cNvSpPr>
            <a:spLocks noGrp="1"/>
          </p:cNvSpPr>
          <p:nvPr>
            <p:ph idx="1"/>
          </p:nvPr>
        </p:nvSpPr>
        <p:spPr>
          <a:xfrm>
            <a:off x="480060" y="2872899"/>
            <a:ext cx="3182691" cy="3320668"/>
          </a:xfrm>
        </p:spPr>
        <p:txBody>
          <a:bodyPr>
            <a:normAutofit/>
          </a:bodyPr>
          <a:lstStyle/>
          <a:p>
            <a:pPr marL="0" indent="0">
              <a:buNone/>
            </a:pPr>
            <a:r>
              <a:rPr lang="en-US" sz="2400" dirty="0"/>
              <a:t>Different ways of reaching people discover different people to reach.</a:t>
            </a:r>
          </a:p>
        </p:txBody>
      </p:sp>
      <p:pic>
        <p:nvPicPr>
          <p:cNvPr id="7" name="Picture 6" descr="A group of people posing for the camera&#10;&#10;Description automatically generated with medium confidence">
            <a:extLst>
              <a:ext uri="{FF2B5EF4-FFF2-40B4-BE49-F238E27FC236}">
                <a16:creationId xmlns:a16="http://schemas.microsoft.com/office/drawing/2014/main" id="{A5045B64-986E-4F13-AA3F-AE337124FEC3}"/>
              </a:ext>
            </a:extLst>
          </p:cNvPr>
          <p:cNvPicPr>
            <a:picLocks noChangeAspect="1"/>
          </p:cNvPicPr>
          <p:nvPr/>
        </p:nvPicPr>
        <p:blipFill rotWithShape="1">
          <a:blip r:embed="rId2">
            <a:extLst>
              <a:ext uri="{28A0092B-C50C-407E-A947-70E740481C1C}">
                <a14:useLocalDpi xmlns:a14="http://schemas.microsoft.com/office/drawing/2010/main" val="0"/>
              </a:ext>
            </a:extLst>
          </a:blip>
          <a:srcRect l="28378" r="2347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21F6A39B-96D4-42C1-BE57-28F6B9C68651}"/>
              </a:ext>
            </a:extLst>
          </p:cNvPr>
          <p:cNvSpPr txBox="1"/>
          <p:nvPr/>
        </p:nvSpPr>
        <p:spPr>
          <a:xfrm>
            <a:off x="480060" y="4347417"/>
            <a:ext cx="3276451" cy="2185214"/>
          </a:xfrm>
          <a:prstGeom prst="rect">
            <a:avLst/>
          </a:prstGeom>
          <a:noFill/>
        </p:spPr>
        <p:txBody>
          <a:bodyPr wrap="square">
            <a:spAutoFit/>
          </a:bodyPr>
          <a:lstStyle/>
          <a:p>
            <a:pPr>
              <a:spcAft>
                <a:spcPts val="600"/>
              </a:spcAft>
            </a:pPr>
            <a:r>
              <a:rPr lang="en-US" sz="1400" dirty="0">
                <a:hlinkClick r:id="rId3"/>
              </a:rPr>
              <a:t>https://www.oecd.org/education/ceri/47229500.pdf</a:t>
            </a:r>
            <a:endParaRPr lang="en-US" sz="1400" dirty="0"/>
          </a:p>
          <a:p>
            <a:pPr>
              <a:spcAft>
                <a:spcPts val="600"/>
              </a:spcAft>
            </a:pPr>
            <a:r>
              <a:rPr lang="en-US" sz="1400" dirty="0">
                <a:hlinkClick r:id="rId4"/>
              </a:rPr>
              <a:t>https://www.insidehighered.com/digital-learning/blogs/online-trending-now/changing-market-postsecondary-education</a:t>
            </a:r>
            <a:r>
              <a:rPr lang="en-US" sz="1400" dirty="0"/>
              <a:t>  </a:t>
            </a:r>
          </a:p>
          <a:p>
            <a:pPr>
              <a:spcAft>
                <a:spcPts val="600"/>
              </a:spcAft>
            </a:pPr>
            <a:r>
              <a:rPr lang="en-US" sz="1400" dirty="0">
                <a:hlinkClick r:id="rId5"/>
              </a:rPr>
              <a:t>https://builtin.com/diversity-inclusion/diversity-in-the-workplace-statistics</a:t>
            </a:r>
            <a:r>
              <a:rPr lang="en-US" sz="1400" dirty="0"/>
              <a:t>  </a:t>
            </a:r>
          </a:p>
        </p:txBody>
      </p:sp>
    </p:spTree>
    <p:extLst>
      <p:ext uri="{BB962C8B-B14F-4D97-AF65-F5344CB8AC3E}">
        <p14:creationId xmlns:p14="http://schemas.microsoft.com/office/powerpoint/2010/main" val="4086166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3543216"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3928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E56218-80D9-4090-918F-9B0C05AECC67}"/>
              </a:ext>
            </a:extLst>
          </p:cNvPr>
          <p:cNvSpPr>
            <a:spLocks noGrp="1"/>
          </p:cNvSpPr>
          <p:nvPr>
            <p:ph type="title"/>
          </p:nvPr>
        </p:nvSpPr>
        <p:spPr>
          <a:xfrm>
            <a:off x="583571" y="3892617"/>
            <a:ext cx="2481097" cy="2387600"/>
          </a:xfrm>
        </p:spPr>
        <p:txBody>
          <a:bodyPr vert="horz" lIns="91440" tIns="45720" rIns="91440" bIns="45720" rtlCol="0" anchor="b">
            <a:normAutofit/>
          </a:bodyPr>
          <a:lstStyle/>
          <a:p>
            <a:r>
              <a:rPr lang="en-US" sz="3300" kern="1200" dirty="0">
                <a:solidFill>
                  <a:srgbClr val="FFFFFF"/>
                </a:solidFill>
                <a:latin typeface="+mj-lt"/>
                <a:ea typeface="+mj-ea"/>
                <a:cs typeface="+mj-cs"/>
              </a:rPr>
              <a:t>Collaborative Research</a:t>
            </a:r>
          </a:p>
        </p:txBody>
      </p:sp>
      <p:pic>
        <p:nvPicPr>
          <p:cNvPr id="12" name="Picture 11">
            <a:extLst>
              <a:ext uri="{FF2B5EF4-FFF2-40B4-BE49-F238E27FC236}">
                <a16:creationId xmlns:a16="http://schemas.microsoft.com/office/drawing/2014/main" id="{101C197F-DB2B-4F71-B7B2-B557C48710D7}"/>
              </a:ext>
            </a:extLst>
          </p:cNvPr>
          <p:cNvPicPr>
            <a:picLocks noChangeAspect="1"/>
          </p:cNvPicPr>
          <p:nvPr/>
        </p:nvPicPr>
        <p:blipFill>
          <a:blip r:embed="rId2"/>
          <a:stretch>
            <a:fillRect/>
          </a:stretch>
        </p:blipFill>
        <p:spPr>
          <a:xfrm>
            <a:off x="1524000" y="699655"/>
            <a:ext cx="6096000" cy="4238625"/>
          </a:xfrm>
          <a:prstGeom prst="rect">
            <a:avLst/>
          </a:prstGeom>
          <a:ln w="6350">
            <a:solidFill>
              <a:schemeClr val="tx1"/>
            </a:solidFill>
          </a:ln>
        </p:spPr>
      </p:pic>
      <p:sp>
        <p:nvSpPr>
          <p:cNvPr id="17" name="TextBox 16">
            <a:extLst>
              <a:ext uri="{FF2B5EF4-FFF2-40B4-BE49-F238E27FC236}">
                <a16:creationId xmlns:a16="http://schemas.microsoft.com/office/drawing/2014/main" id="{1A31D818-5586-466C-8D93-FD09E1F77E1E}"/>
              </a:ext>
            </a:extLst>
          </p:cNvPr>
          <p:cNvSpPr txBox="1"/>
          <p:nvPr/>
        </p:nvSpPr>
        <p:spPr>
          <a:xfrm>
            <a:off x="3822852" y="5573312"/>
            <a:ext cx="4572000" cy="646331"/>
          </a:xfrm>
          <a:prstGeom prst="rect">
            <a:avLst/>
          </a:prstGeom>
          <a:noFill/>
        </p:spPr>
        <p:txBody>
          <a:bodyPr wrap="square">
            <a:spAutoFit/>
          </a:bodyPr>
          <a:lstStyle/>
          <a:p>
            <a:r>
              <a:rPr lang="en-US" dirty="0">
                <a:hlinkClick r:id="rId3"/>
              </a:rPr>
              <a:t>https://dl.acm.org/doi/abs/10.1145/2451856.2451868</a:t>
            </a:r>
            <a:r>
              <a:rPr lang="en-US" dirty="0"/>
              <a:t> </a:t>
            </a:r>
          </a:p>
        </p:txBody>
      </p:sp>
    </p:spTree>
    <p:extLst>
      <p:ext uri="{BB962C8B-B14F-4D97-AF65-F5344CB8AC3E}">
        <p14:creationId xmlns:p14="http://schemas.microsoft.com/office/powerpoint/2010/main" val="2669651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6218-80D9-4090-918F-9B0C05AECC67}"/>
              </a:ext>
            </a:extLst>
          </p:cNvPr>
          <p:cNvSpPr>
            <a:spLocks noGrp="1"/>
          </p:cNvSpPr>
          <p:nvPr>
            <p:ph type="title"/>
          </p:nvPr>
        </p:nvSpPr>
        <p:spPr>
          <a:xfrm>
            <a:off x="360759" y="3752849"/>
            <a:ext cx="2468166" cy="2452687"/>
          </a:xfrm>
        </p:spPr>
        <p:txBody>
          <a:bodyPr anchor="ctr">
            <a:normAutofit/>
          </a:bodyPr>
          <a:lstStyle/>
          <a:p>
            <a:r>
              <a:rPr lang="en-US" dirty="0"/>
              <a:t>Greater Public Support</a:t>
            </a:r>
          </a:p>
        </p:txBody>
      </p:sp>
      <p:pic>
        <p:nvPicPr>
          <p:cNvPr id="5" name="Picture 4" descr="A picture containing sky, grass, outdoor, building&#10;&#10;Description automatically generated">
            <a:extLst>
              <a:ext uri="{FF2B5EF4-FFF2-40B4-BE49-F238E27FC236}">
                <a16:creationId xmlns:a16="http://schemas.microsoft.com/office/drawing/2014/main" id="{10D8DDB2-3BF2-4B9B-959B-6BDE956F8204}"/>
              </a:ext>
            </a:extLst>
          </p:cNvPr>
          <p:cNvPicPr>
            <a:picLocks noChangeAspect="1"/>
          </p:cNvPicPr>
          <p:nvPr/>
        </p:nvPicPr>
        <p:blipFill rotWithShape="1">
          <a:blip r:embed="rId2">
            <a:extLst>
              <a:ext uri="{28A0092B-C50C-407E-A947-70E740481C1C}">
                <a14:useLocalDpi xmlns:a14="http://schemas.microsoft.com/office/drawing/2010/main" val="0"/>
              </a:ext>
            </a:extLst>
          </a:blip>
          <a:srcRect t="15635" b="707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5A446B2-DFE8-4E30-89C3-4242706478B7}"/>
              </a:ext>
            </a:extLst>
          </p:cNvPr>
          <p:cNvSpPr>
            <a:spLocks noGrp="1"/>
          </p:cNvSpPr>
          <p:nvPr>
            <p:ph idx="1"/>
          </p:nvPr>
        </p:nvSpPr>
        <p:spPr>
          <a:xfrm>
            <a:off x="3167986" y="3752851"/>
            <a:ext cx="5614060" cy="1885950"/>
          </a:xfrm>
        </p:spPr>
        <p:txBody>
          <a:bodyPr anchor="ctr">
            <a:normAutofit/>
          </a:bodyPr>
          <a:lstStyle/>
          <a:p>
            <a:pPr marL="0" indent="0">
              <a:buNone/>
            </a:pPr>
            <a:r>
              <a:rPr lang="en-US" sz="2400" dirty="0"/>
              <a:t>If universities were part of Canadians’ everyday lives, maybe Canadians would be more inclined to support them.</a:t>
            </a:r>
          </a:p>
        </p:txBody>
      </p:sp>
      <p:sp>
        <p:nvSpPr>
          <p:cNvPr id="7" name="TextBox 6">
            <a:extLst>
              <a:ext uri="{FF2B5EF4-FFF2-40B4-BE49-F238E27FC236}">
                <a16:creationId xmlns:a16="http://schemas.microsoft.com/office/drawing/2014/main" id="{519A0EDD-5BB7-4DA0-9166-3C6205BE6425}"/>
              </a:ext>
            </a:extLst>
          </p:cNvPr>
          <p:cNvSpPr txBox="1"/>
          <p:nvPr/>
        </p:nvSpPr>
        <p:spPr>
          <a:xfrm>
            <a:off x="3167986" y="5466872"/>
            <a:ext cx="6055053" cy="738664"/>
          </a:xfrm>
          <a:prstGeom prst="rect">
            <a:avLst/>
          </a:prstGeom>
          <a:noFill/>
        </p:spPr>
        <p:txBody>
          <a:bodyPr wrap="square">
            <a:spAutoFit/>
          </a:bodyPr>
          <a:lstStyle/>
          <a:p>
            <a:r>
              <a:rPr lang="en-US" sz="1400" dirty="0">
                <a:hlinkClick r:id="rId3"/>
              </a:rPr>
              <a:t>https://blogs.lse.ac.uk/politicsandpolicy/job-guarantees-education-reform/</a:t>
            </a:r>
            <a:r>
              <a:rPr lang="en-US" sz="1400" dirty="0"/>
              <a:t> </a:t>
            </a:r>
          </a:p>
          <a:p>
            <a:r>
              <a:rPr lang="en-US" sz="1400" dirty="0">
                <a:hlinkClick r:id="rId4"/>
              </a:rPr>
              <a:t>https://www.theatlantic.com/magazine/archive/2020/12/school-wasnt-so-great-before-covid-either/616923/</a:t>
            </a:r>
            <a:r>
              <a:rPr lang="en-US" sz="1400" dirty="0"/>
              <a:t> </a:t>
            </a:r>
          </a:p>
        </p:txBody>
      </p:sp>
    </p:spTree>
    <p:extLst>
      <p:ext uri="{BB962C8B-B14F-4D97-AF65-F5344CB8AC3E}">
        <p14:creationId xmlns:p14="http://schemas.microsoft.com/office/powerpoint/2010/main" val="3155659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ank and while cat, indoor, wood ceiling, author behind cat&#10;">
            <a:extLst>
              <a:ext uri="{FF2B5EF4-FFF2-40B4-BE49-F238E27FC236}">
                <a16:creationId xmlns:a16="http://schemas.microsoft.com/office/drawing/2014/main" id="{8395F7B5-7D68-4C23-9B1C-6CDC07295F08}"/>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1" b="-1"/>
          <a:stretch/>
        </p:blipFill>
        <p:spPr>
          <a:xfrm>
            <a:off x="2576944" y="1288981"/>
            <a:ext cx="6567056" cy="4280038"/>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4" name="TextBox 3">
            <a:extLst>
              <a:ext uri="{FF2B5EF4-FFF2-40B4-BE49-F238E27FC236}">
                <a16:creationId xmlns:a16="http://schemas.microsoft.com/office/drawing/2014/main" id="{A53236E0-4C4E-46E6-8319-D65482AF1E00}"/>
              </a:ext>
            </a:extLst>
          </p:cNvPr>
          <p:cNvSpPr txBox="1"/>
          <p:nvPr/>
        </p:nvSpPr>
        <p:spPr>
          <a:xfrm>
            <a:off x="141514" y="1172936"/>
            <a:ext cx="8784602" cy="923330"/>
          </a:xfrm>
          <a:prstGeom prst="rect">
            <a:avLst/>
          </a:prstGeom>
          <a:noFill/>
        </p:spPr>
        <p:txBody>
          <a:bodyPr wrap="square" rtlCol="0">
            <a:spAutoFit/>
          </a:bodyPr>
          <a:lstStyle/>
          <a:p>
            <a:r>
              <a:rPr lang="en-US" sz="2700" dirty="0">
                <a:solidFill>
                  <a:schemeClr val="bg1">
                    <a:lumMod val="95000"/>
                  </a:schemeClr>
                </a:solidFill>
              </a:rPr>
              <a:t>Stephen Downes                                      https://www.downes.ca</a:t>
            </a:r>
          </a:p>
        </p:txBody>
      </p:sp>
    </p:spTree>
    <p:extLst>
      <p:ext uri="{BB962C8B-B14F-4D97-AF65-F5344CB8AC3E}">
        <p14:creationId xmlns:p14="http://schemas.microsoft.com/office/powerpoint/2010/main" val="1195519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Wave 27">
            <a:extLst>
              <a:ext uri="{FF2B5EF4-FFF2-40B4-BE49-F238E27FC236}">
                <a16:creationId xmlns:a16="http://schemas.microsoft.com/office/drawing/2014/main" id="{AEA1F9B0-4676-45FA-9696-14E6A15FA302}"/>
              </a:ext>
            </a:extLst>
          </p:cNvPr>
          <p:cNvSpPr/>
          <p:nvPr/>
        </p:nvSpPr>
        <p:spPr>
          <a:xfrm>
            <a:off x="1290919" y="4078630"/>
            <a:ext cx="6992470" cy="2362546"/>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Wave 28">
            <a:extLst>
              <a:ext uri="{FF2B5EF4-FFF2-40B4-BE49-F238E27FC236}">
                <a16:creationId xmlns:a16="http://schemas.microsoft.com/office/drawing/2014/main" id="{4825672F-119F-41AE-A76C-31840D1D9047}"/>
              </a:ext>
            </a:extLst>
          </p:cNvPr>
          <p:cNvSpPr/>
          <p:nvPr/>
        </p:nvSpPr>
        <p:spPr>
          <a:xfrm>
            <a:off x="1290917" y="4701958"/>
            <a:ext cx="6992469" cy="1297032"/>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F144C83-5A7F-4FCA-B92B-0994D4D79CB9}"/>
              </a:ext>
            </a:extLst>
          </p:cNvPr>
          <p:cNvSpPr/>
          <p:nvPr/>
        </p:nvSpPr>
        <p:spPr>
          <a:xfrm>
            <a:off x="1290918" y="2302136"/>
            <a:ext cx="7100047" cy="1426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56218-80D9-4090-918F-9B0C05AECC67}"/>
              </a:ext>
            </a:extLst>
          </p:cNvPr>
          <p:cNvSpPr>
            <a:spLocks noGrp="1"/>
          </p:cNvSpPr>
          <p:nvPr>
            <p:ph type="title"/>
          </p:nvPr>
        </p:nvSpPr>
        <p:spPr/>
        <p:txBody>
          <a:bodyPr/>
          <a:lstStyle/>
          <a:p>
            <a:r>
              <a:rPr lang="en-US" dirty="0"/>
              <a:t>The Concept of ‘Everyday’</a:t>
            </a:r>
          </a:p>
        </p:txBody>
      </p:sp>
      <p:sp>
        <p:nvSpPr>
          <p:cNvPr id="3" name="Content Placeholder 2">
            <a:extLst>
              <a:ext uri="{FF2B5EF4-FFF2-40B4-BE49-F238E27FC236}">
                <a16:creationId xmlns:a16="http://schemas.microsoft.com/office/drawing/2014/main" id="{A5A446B2-DFE8-4E30-89C3-4242706478B7}"/>
              </a:ext>
            </a:extLst>
          </p:cNvPr>
          <p:cNvSpPr>
            <a:spLocks noGrp="1"/>
          </p:cNvSpPr>
          <p:nvPr>
            <p:ph idx="1"/>
          </p:nvPr>
        </p:nvSpPr>
        <p:spPr>
          <a:xfrm>
            <a:off x="628650" y="1775012"/>
            <a:ext cx="7375039" cy="4401951"/>
          </a:xfrm>
        </p:spPr>
        <p:txBody>
          <a:bodyPr>
            <a:normAutofit/>
          </a:bodyPr>
          <a:lstStyle/>
          <a:p>
            <a:pPr marL="0" indent="0">
              <a:buNone/>
            </a:pPr>
            <a:r>
              <a:rPr lang="en-US" dirty="0"/>
              <a:t>Not This:</a:t>
            </a:r>
          </a:p>
          <a:p>
            <a:pPr marL="0" indent="0">
              <a:buNone/>
            </a:pPr>
            <a:endParaRPr lang="en-US" dirty="0"/>
          </a:p>
          <a:p>
            <a:pPr marL="0" indent="0">
              <a:buNone/>
            </a:pPr>
            <a:endParaRPr lang="en-US" dirty="0"/>
          </a:p>
          <a:p>
            <a:pPr marL="0" indent="0">
              <a:buNone/>
            </a:pPr>
            <a:endParaRPr lang="en-US" dirty="0"/>
          </a:p>
          <a:p>
            <a:pPr marL="0" indent="0">
              <a:buNone/>
            </a:pPr>
            <a:r>
              <a:rPr lang="en-US" dirty="0"/>
              <a:t>This:</a:t>
            </a:r>
          </a:p>
        </p:txBody>
      </p:sp>
      <p:sp>
        <p:nvSpPr>
          <p:cNvPr id="4" name="Rectangle 3">
            <a:extLst>
              <a:ext uri="{FF2B5EF4-FFF2-40B4-BE49-F238E27FC236}">
                <a16:creationId xmlns:a16="http://schemas.microsoft.com/office/drawing/2014/main" id="{DE1B7CB0-8E71-4A55-BEC5-70B3B0BAFD04}"/>
              </a:ext>
            </a:extLst>
          </p:cNvPr>
          <p:cNvSpPr/>
          <p:nvPr/>
        </p:nvSpPr>
        <p:spPr>
          <a:xfrm>
            <a:off x="1720494" y="2566349"/>
            <a:ext cx="5905949" cy="853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FDAC159-32D9-4B6A-8563-C578BF0E1EAD}"/>
              </a:ext>
            </a:extLst>
          </p:cNvPr>
          <p:cNvPicPr>
            <a:picLocks noChangeAspect="1"/>
          </p:cNvPicPr>
          <p:nvPr/>
        </p:nvPicPr>
        <p:blipFill>
          <a:blip r:embed="rId2"/>
          <a:stretch>
            <a:fillRect/>
          </a:stretch>
        </p:blipFill>
        <p:spPr>
          <a:xfrm>
            <a:off x="1835245" y="3015314"/>
            <a:ext cx="3895725" cy="171450"/>
          </a:xfrm>
          <a:prstGeom prst="rect">
            <a:avLst/>
          </a:prstGeom>
        </p:spPr>
      </p:pic>
      <p:pic>
        <p:nvPicPr>
          <p:cNvPr id="8" name="Picture 7">
            <a:extLst>
              <a:ext uri="{FF2B5EF4-FFF2-40B4-BE49-F238E27FC236}">
                <a16:creationId xmlns:a16="http://schemas.microsoft.com/office/drawing/2014/main" id="{17F5D6C0-F5CE-4ACC-9648-F936707E4EF0}"/>
              </a:ext>
            </a:extLst>
          </p:cNvPr>
          <p:cNvPicPr>
            <a:picLocks noChangeAspect="1"/>
          </p:cNvPicPr>
          <p:nvPr/>
        </p:nvPicPr>
        <p:blipFill>
          <a:blip r:embed="rId3"/>
          <a:stretch>
            <a:fillRect/>
          </a:stretch>
        </p:blipFill>
        <p:spPr>
          <a:xfrm>
            <a:off x="5637513" y="3024222"/>
            <a:ext cx="1476375" cy="171450"/>
          </a:xfrm>
          <a:prstGeom prst="rect">
            <a:avLst/>
          </a:prstGeom>
        </p:spPr>
      </p:pic>
      <p:sp>
        <p:nvSpPr>
          <p:cNvPr id="9" name="TextBox 8">
            <a:extLst>
              <a:ext uri="{FF2B5EF4-FFF2-40B4-BE49-F238E27FC236}">
                <a16:creationId xmlns:a16="http://schemas.microsoft.com/office/drawing/2014/main" id="{33EBDB69-FE8E-4C98-942E-1AC00427D670}"/>
              </a:ext>
            </a:extLst>
          </p:cNvPr>
          <p:cNvSpPr txBox="1"/>
          <p:nvPr/>
        </p:nvSpPr>
        <p:spPr>
          <a:xfrm>
            <a:off x="7100776" y="2894248"/>
            <a:ext cx="322730" cy="369332"/>
          </a:xfrm>
          <a:prstGeom prst="rect">
            <a:avLst/>
          </a:prstGeom>
          <a:noFill/>
        </p:spPr>
        <p:txBody>
          <a:bodyPr wrap="square" rtlCol="0">
            <a:spAutoFit/>
          </a:bodyPr>
          <a:lstStyle/>
          <a:p>
            <a:r>
              <a:rPr lang="en-US" dirty="0"/>
              <a:t>…</a:t>
            </a:r>
          </a:p>
        </p:txBody>
      </p:sp>
      <p:sp>
        <p:nvSpPr>
          <p:cNvPr id="10" name="TextBox 9">
            <a:extLst>
              <a:ext uri="{FF2B5EF4-FFF2-40B4-BE49-F238E27FC236}">
                <a16:creationId xmlns:a16="http://schemas.microsoft.com/office/drawing/2014/main" id="{46490F9B-3C95-4080-BAC6-52B06EBCCCD1}"/>
              </a:ext>
            </a:extLst>
          </p:cNvPr>
          <p:cNvSpPr txBox="1"/>
          <p:nvPr/>
        </p:nvSpPr>
        <p:spPr>
          <a:xfrm>
            <a:off x="1720494" y="2614108"/>
            <a:ext cx="3174235" cy="365760"/>
          </a:xfrm>
          <a:prstGeom prst="rect">
            <a:avLst/>
          </a:prstGeom>
          <a:noFill/>
        </p:spPr>
        <p:txBody>
          <a:bodyPr wrap="square" rtlCol="0">
            <a:spAutoFit/>
          </a:bodyPr>
          <a:lstStyle/>
          <a:p>
            <a:r>
              <a:rPr lang="en-US" dirty="0"/>
              <a:t>Course</a:t>
            </a:r>
          </a:p>
        </p:txBody>
      </p:sp>
      <p:pic>
        <p:nvPicPr>
          <p:cNvPr id="12" name="Picture 11">
            <a:extLst>
              <a:ext uri="{FF2B5EF4-FFF2-40B4-BE49-F238E27FC236}">
                <a16:creationId xmlns:a16="http://schemas.microsoft.com/office/drawing/2014/main" id="{CB4E5931-3942-42B2-B147-3DBC17F15817}"/>
              </a:ext>
            </a:extLst>
          </p:cNvPr>
          <p:cNvPicPr>
            <a:picLocks noChangeAspect="1"/>
          </p:cNvPicPr>
          <p:nvPr/>
        </p:nvPicPr>
        <p:blipFill>
          <a:blip r:embed="rId4"/>
          <a:stretch>
            <a:fillRect/>
          </a:stretch>
        </p:blipFill>
        <p:spPr>
          <a:xfrm>
            <a:off x="1792213" y="5149495"/>
            <a:ext cx="4972050" cy="238125"/>
          </a:xfrm>
          <a:prstGeom prst="rect">
            <a:avLst/>
          </a:prstGeom>
        </p:spPr>
      </p:pic>
      <p:sp>
        <p:nvSpPr>
          <p:cNvPr id="13" name="Rectangle 12">
            <a:extLst>
              <a:ext uri="{FF2B5EF4-FFF2-40B4-BE49-F238E27FC236}">
                <a16:creationId xmlns:a16="http://schemas.microsoft.com/office/drawing/2014/main" id="{3B61A29F-8691-48B3-BE28-6DD6EEECBBA5}"/>
              </a:ext>
            </a:extLst>
          </p:cNvPr>
          <p:cNvSpPr/>
          <p:nvPr/>
        </p:nvSpPr>
        <p:spPr>
          <a:xfrm>
            <a:off x="1792213" y="4389120"/>
            <a:ext cx="1370535" cy="527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0B0D424-ACA1-417C-A655-B73BD49AEA4C}"/>
              </a:ext>
            </a:extLst>
          </p:cNvPr>
          <p:cNvSpPr txBox="1"/>
          <p:nvPr/>
        </p:nvSpPr>
        <p:spPr>
          <a:xfrm>
            <a:off x="1792214" y="4432767"/>
            <a:ext cx="1090836" cy="365760"/>
          </a:xfrm>
          <a:prstGeom prst="rect">
            <a:avLst/>
          </a:prstGeom>
          <a:noFill/>
        </p:spPr>
        <p:txBody>
          <a:bodyPr wrap="square" rtlCol="0">
            <a:spAutoFit/>
          </a:bodyPr>
          <a:lstStyle/>
          <a:p>
            <a:r>
              <a:rPr lang="en-US" dirty="0"/>
              <a:t>Course</a:t>
            </a:r>
          </a:p>
        </p:txBody>
      </p:sp>
      <p:sp>
        <p:nvSpPr>
          <p:cNvPr id="15" name="Rectangle 14">
            <a:extLst>
              <a:ext uri="{FF2B5EF4-FFF2-40B4-BE49-F238E27FC236}">
                <a16:creationId xmlns:a16="http://schemas.microsoft.com/office/drawing/2014/main" id="{384A97F5-1420-43FC-9566-975EDA9660CB}"/>
              </a:ext>
            </a:extLst>
          </p:cNvPr>
          <p:cNvSpPr/>
          <p:nvPr/>
        </p:nvSpPr>
        <p:spPr>
          <a:xfrm>
            <a:off x="2622343" y="5766580"/>
            <a:ext cx="1370535" cy="52704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DF10BBC-3E95-4D6E-ADC1-5C1CFD0029C4}"/>
              </a:ext>
            </a:extLst>
          </p:cNvPr>
          <p:cNvSpPr txBox="1"/>
          <p:nvPr/>
        </p:nvSpPr>
        <p:spPr>
          <a:xfrm>
            <a:off x="2676132" y="5846649"/>
            <a:ext cx="1090836" cy="365760"/>
          </a:xfrm>
          <a:prstGeom prst="rect">
            <a:avLst/>
          </a:prstGeom>
          <a:noFill/>
        </p:spPr>
        <p:txBody>
          <a:bodyPr wrap="square" rtlCol="0">
            <a:spAutoFit/>
          </a:bodyPr>
          <a:lstStyle/>
          <a:p>
            <a:r>
              <a:rPr lang="en-US" dirty="0"/>
              <a:t>Hobby</a:t>
            </a:r>
          </a:p>
        </p:txBody>
      </p:sp>
      <p:sp>
        <p:nvSpPr>
          <p:cNvPr id="17" name="Rectangle 16">
            <a:extLst>
              <a:ext uri="{FF2B5EF4-FFF2-40B4-BE49-F238E27FC236}">
                <a16:creationId xmlns:a16="http://schemas.microsoft.com/office/drawing/2014/main" id="{CC3CE6C5-3D18-4047-9855-2299B16DA6B4}"/>
              </a:ext>
            </a:extLst>
          </p:cNvPr>
          <p:cNvSpPr/>
          <p:nvPr/>
        </p:nvSpPr>
        <p:spPr>
          <a:xfrm>
            <a:off x="3110752" y="4307902"/>
            <a:ext cx="1370535" cy="52704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3CB938F-399F-4600-AB4F-F665F9499A6B}"/>
              </a:ext>
            </a:extLst>
          </p:cNvPr>
          <p:cNvSpPr txBox="1"/>
          <p:nvPr/>
        </p:nvSpPr>
        <p:spPr>
          <a:xfrm>
            <a:off x="3164541" y="4387971"/>
            <a:ext cx="1090836" cy="365760"/>
          </a:xfrm>
          <a:prstGeom prst="rect">
            <a:avLst/>
          </a:prstGeom>
          <a:noFill/>
        </p:spPr>
        <p:txBody>
          <a:bodyPr wrap="square" rtlCol="0">
            <a:spAutoFit/>
          </a:bodyPr>
          <a:lstStyle/>
          <a:p>
            <a:r>
              <a:rPr lang="en-US" dirty="0"/>
              <a:t>Project</a:t>
            </a:r>
          </a:p>
        </p:txBody>
      </p:sp>
      <p:sp>
        <p:nvSpPr>
          <p:cNvPr id="19" name="Rectangle 18">
            <a:extLst>
              <a:ext uri="{FF2B5EF4-FFF2-40B4-BE49-F238E27FC236}">
                <a16:creationId xmlns:a16="http://schemas.microsoft.com/office/drawing/2014/main" id="{E8431A15-F22D-4EC8-A051-4F4E8265934C}"/>
              </a:ext>
            </a:extLst>
          </p:cNvPr>
          <p:cNvSpPr/>
          <p:nvPr/>
        </p:nvSpPr>
        <p:spPr>
          <a:xfrm>
            <a:off x="3886732" y="5471943"/>
            <a:ext cx="1370535" cy="52704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67AD607-8773-4BFD-9CEB-1B2BB6960909}"/>
              </a:ext>
            </a:extLst>
          </p:cNvPr>
          <p:cNvSpPr txBox="1"/>
          <p:nvPr/>
        </p:nvSpPr>
        <p:spPr>
          <a:xfrm>
            <a:off x="3940521" y="5552012"/>
            <a:ext cx="1090836" cy="365760"/>
          </a:xfrm>
          <a:prstGeom prst="rect">
            <a:avLst/>
          </a:prstGeom>
          <a:noFill/>
        </p:spPr>
        <p:txBody>
          <a:bodyPr wrap="square" rtlCol="0">
            <a:spAutoFit/>
          </a:bodyPr>
          <a:lstStyle/>
          <a:p>
            <a:r>
              <a:rPr lang="en-US" dirty="0"/>
              <a:t>Work</a:t>
            </a:r>
          </a:p>
        </p:txBody>
      </p:sp>
      <p:sp>
        <p:nvSpPr>
          <p:cNvPr id="21" name="Rectangle 20">
            <a:extLst>
              <a:ext uri="{FF2B5EF4-FFF2-40B4-BE49-F238E27FC236}">
                <a16:creationId xmlns:a16="http://schemas.microsoft.com/office/drawing/2014/main" id="{5C2ACB60-AA5B-41FB-A460-6738DBEB1859}"/>
              </a:ext>
            </a:extLst>
          </p:cNvPr>
          <p:cNvSpPr/>
          <p:nvPr/>
        </p:nvSpPr>
        <p:spPr>
          <a:xfrm>
            <a:off x="5377031" y="5620948"/>
            <a:ext cx="1370535" cy="527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BC117F2-D5A6-46DB-A584-C71D2B86DD8F}"/>
              </a:ext>
            </a:extLst>
          </p:cNvPr>
          <p:cNvSpPr txBox="1"/>
          <p:nvPr/>
        </p:nvSpPr>
        <p:spPr>
          <a:xfrm>
            <a:off x="5430820" y="5701017"/>
            <a:ext cx="1090836" cy="365760"/>
          </a:xfrm>
          <a:prstGeom prst="rect">
            <a:avLst/>
          </a:prstGeom>
          <a:noFill/>
        </p:spPr>
        <p:txBody>
          <a:bodyPr wrap="square" rtlCol="0">
            <a:spAutoFit/>
          </a:bodyPr>
          <a:lstStyle/>
          <a:p>
            <a:r>
              <a:rPr lang="en-US" dirty="0"/>
              <a:t>Course</a:t>
            </a:r>
          </a:p>
        </p:txBody>
      </p:sp>
      <p:sp>
        <p:nvSpPr>
          <p:cNvPr id="23" name="Rectangle 22">
            <a:extLst>
              <a:ext uri="{FF2B5EF4-FFF2-40B4-BE49-F238E27FC236}">
                <a16:creationId xmlns:a16="http://schemas.microsoft.com/office/drawing/2014/main" id="{D4204662-604A-4A26-B2B2-75075C47F836}"/>
              </a:ext>
            </a:extLst>
          </p:cNvPr>
          <p:cNvSpPr/>
          <p:nvPr/>
        </p:nvSpPr>
        <p:spPr>
          <a:xfrm>
            <a:off x="6159818" y="4538125"/>
            <a:ext cx="1370535" cy="527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6B7725-AB7F-4BA8-8B89-0179EAF42208}"/>
              </a:ext>
            </a:extLst>
          </p:cNvPr>
          <p:cNvSpPr txBox="1"/>
          <p:nvPr/>
        </p:nvSpPr>
        <p:spPr>
          <a:xfrm>
            <a:off x="6231538" y="4559967"/>
            <a:ext cx="1090836" cy="365760"/>
          </a:xfrm>
          <a:prstGeom prst="rect">
            <a:avLst/>
          </a:prstGeom>
          <a:noFill/>
        </p:spPr>
        <p:txBody>
          <a:bodyPr wrap="square" rtlCol="0">
            <a:spAutoFit/>
          </a:bodyPr>
          <a:lstStyle/>
          <a:p>
            <a:r>
              <a:rPr lang="en-US" dirty="0"/>
              <a:t>Vacation</a:t>
            </a:r>
          </a:p>
        </p:txBody>
      </p:sp>
      <p:sp>
        <p:nvSpPr>
          <p:cNvPr id="25" name="TextBox 24">
            <a:extLst>
              <a:ext uri="{FF2B5EF4-FFF2-40B4-BE49-F238E27FC236}">
                <a16:creationId xmlns:a16="http://schemas.microsoft.com/office/drawing/2014/main" id="{6FF4D413-1106-49B6-952C-CE6C981A0D87}"/>
              </a:ext>
            </a:extLst>
          </p:cNvPr>
          <p:cNvSpPr txBox="1"/>
          <p:nvPr/>
        </p:nvSpPr>
        <p:spPr>
          <a:xfrm>
            <a:off x="1721223" y="5256815"/>
            <a:ext cx="3916290" cy="261610"/>
          </a:xfrm>
          <a:prstGeom prst="rect">
            <a:avLst/>
          </a:prstGeom>
          <a:noFill/>
        </p:spPr>
        <p:txBody>
          <a:bodyPr wrap="square" rtlCol="0">
            <a:spAutoFit/>
          </a:bodyPr>
          <a:lstStyle/>
          <a:p>
            <a:r>
              <a:rPr lang="en-US" sz="1100" dirty="0">
                <a:solidFill>
                  <a:srgbClr val="00B050"/>
                </a:solidFill>
              </a:rPr>
              <a:t>Jan                                                                                                     Feb </a:t>
            </a:r>
            <a:endParaRPr lang="en-US" dirty="0">
              <a:solidFill>
                <a:srgbClr val="00B050"/>
              </a:solidFill>
            </a:endParaRPr>
          </a:p>
        </p:txBody>
      </p:sp>
      <p:sp>
        <p:nvSpPr>
          <p:cNvPr id="26" name="TextBox 25">
            <a:extLst>
              <a:ext uri="{FF2B5EF4-FFF2-40B4-BE49-F238E27FC236}">
                <a16:creationId xmlns:a16="http://schemas.microsoft.com/office/drawing/2014/main" id="{A547E34D-05B2-4941-8B84-96EAAA1D6E64}"/>
              </a:ext>
            </a:extLst>
          </p:cNvPr>
          <p:cNvSpPr txBox="1"/>
          <p:nvPr/>
        </p:nvSpPr>
        <p:spPr>
          <a:xfrm>
            <a:off x="1751814" y="3116664"/>
            <a:ext cx="3916290" cy="261610"/>
          </a:xfrm>
          <a:prstGeom prst="rect">
            <a:avLst/>
          </a:prstGeom>
          <a:noFill/>
        </p:spPr>
        <p:txBody>
          <a:bodyPr wrap="square" rtlCol="0">
            <a:spAutoFit/>
          </a:bodyPr>
          <a:lstStyle/>
          <a:p>
            <a:r>
              <a:rPr lang="en-US" sz="1100" dirty="0">
                <a:solidFill>
                  <a:srgbClr val="00B050"/>
                </a:solidFill>
              </a:rPr>
              <a:t>Jan                                                                                                     Feb </a:t>
            </a:r>
            <a:endParaRPr lang="en-US" dirty="0">
              <a:solidFill>
                <a:srgbClr val="00B050"/>
              </a:solidFill>
            </a:endParaRPr>
          </a:p>
        </p:txBody>
      </p:sp>
      <p:pic>
        <p:nvPicPr>
          <p:cNvPr id="33" name="Picture 32">
            <a:extLst>
              <a:ext uri="{FF2B5EF4-FFF2-40B4-BE49-F238E27FC236}">
                <a16:creationId xmlns:a16="http://schemas.microsoft.com/office/drawing/2014/main" id="{4C96145D-ED05-469E-88F1-3CE48DD3751F}"/>
              </a:ext>
            </a:extLst>
          </p:cNvPr>
          <p:cNvPicPr>
            <a:picLocks noChangeAspect="1"/>
          </p:cNvPicPr>
          <p:nvPr/>
        </p:nvPicPr>
        <p:blipFill>
          <a:blip r:embed="rId5"/>
          <a:stretch>
            <a:fillRect/>
          </a:stretch>
        </p:blipFill>
        <p:spPr>
          <a:xfrm>
            <a:off x="1291925" y="5185358"/>
            <a:ext cx="514350" cy="123825"/>
          </a:xfrm>
          <a:prstGeom prst="rect">
            <a:avLst/>
          </a:prstGeom>
        </p:spPr>
      </p:pic>
      <p:pic>
        <p:nvPicPr>
          <p:cNvPr id="35" name="Picture 34">
            <a:extLst>
              <a:ext uri="{FF2B5EF4-FFF2-40B4-BE49-F238E27FC236}">
                <a16:creationId xmlns:a16="http://schemas.microsoft.com/office/drawing/2014/main" id="{BD3BCF44-5711-4C1E-B4B1-5E54403B71A5}"/>
              </a:ext>
            </a:extLst>
          </p:cNvPr>
          <p:cNvPicPr>
            <a:picLocks noChangeAspect="1"/>
          </p:cNvPicPr>
          <p:nvPr/>
        </p:nvPicPr>
        <p:blipFill>
          <a:blip r:embed="rId6"/>
          <a:stretch>
            <a:fillRect/>
          </a:stretch>
        </p:blipFill>
        <p:spPr>
          <a:xfrm>
            <a:off x="6357826" y="5161545"/>
            <a:ext cx="1485900" cy="171450"/>
          </a:xfrm>
          <a:prstGeom prst="rect">
            <a:avLst/>
          </a:prstGeom>
        </p:spPr>
      </p:pic>
      <p:pic>
        <p:nvPicPr>
          <p:cNvPr id="37" name="Picture 36">
            <a:extLst>
              <a:ext uri="{FF2B5EF4-FFF2-40B4-BE49-F238E27FC236}">
                <a16:creationId xmlns:a16="http://schemas.microsoft.com/office/drawing/2014/main" id="{EBFCB54F-F431-45E4-BC6C-C29869842365}"/>
              </a:ext>
            </a:extLst>
          </p:cNvPr>
          <p:cNvPicPr>
            <a:picLocks noChangeAspect="1"/>
          </p:cNvPicPr>
          <p:nvPr/>
        </p:nvPicPr>
        <p:blipFill>
          <a:blip r:embed="rId7"/>
          <a:stretch>
            <a:fillRect/>
          </a:stretch>
        </p:blipFill>
        <p:spPr>
          <a:xfrm>
            <a:off x="7843726" y="5192357"/>
            <a:ext cx="439660" cy="152400"/>
          </a:xfrm>
          <a:prstGeom prst="rect">
            <a:avLst/>
          </a:prstGeom>
        </p:spPr>
      </p:pic>
    </p:spTree>
    <p:extLst>
      <p:ext uri="{BB962C8B-B14F-4D97-AF65-F5344CB8AC3E}">
        <p14:creationId xmlns:p14="http://schemas.microsoft.com/office/powerpoint/2010/main" val="224276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130F-FE66-4B2F-A9AC-1B75AFECCAE9}"/>
              </a:ext>
            </a:extLst>
          </p:cNvPr>
          <p:cNvSpPr>
            <a:spLocks noGrp="1"/>
          </p:cNvSpPr>
          <p:nvPr>
            <p:ph type="title"/>
          </p:nvPr>
        </p:nvSpPr>
        <p:spPr/>
        <p:txBody>
          <a:bodyPr/>
          <a:lstStyle/>
          <a:p>
            <a:r>
              <a:rPr lang="en-US" dirty="0"/>
              <a:t>Pre-Talk Checklist</a:t>
            </a:r>
          </a:p>
        </p:txBody>
      </p:sp>
      <p:sp>
        <p:nvSpPr>
          <p:cNvPr id="3" name="Content Placeholder 2">
            <a:extLst>
              <a:ext uri="{FF2B5EF4-FFF2-40B4-BE49-F238E27FC236}">
                <a16:creationId xmlns:a16="http://schemas.microsoft.com/office/drawing/2014/main" id="{D851C0DF-A85F-4E85-9D85-72A810CD5CB0}"/>
              </a:ext>
            </a:extLst>
          </p:cNvPr>
          <p:cNvSpPr>
            <a:spLocks noGrp="1"/>
          </p:cNvSpPr>
          <p:nvPr>
            <p:ph idx="1"/>
          </p:nvPr>
        </p:nvSpPr>
        <p:spPr/>
        <p:txBody>
          <a:bodyPr>
            <a:normAutofit fontScale="92500" lnSpcReduction="20000"/>
          </a:bodyPr>
          <a:lstStyle/>
          <a:p>
            <a:r>
              <a:rPr lang="en-US" dirty="0"/>
              <a:t>Log into conference website</a:t>
            </a:r>
          </a:p>
          <a:p>
            <a:r>
              <a:rPr lang="en-US" dirty="0"/>
              <a:t>Open </a:t>
            </a:r>
            <a:r>
              <a:rPr lang="en-US" dirty="0" err="1"/>
              <a:t>Powerpoint</a:t>
            </a:r>
            <a:r>
              <a:rPr lang="en-US" dirty="0"/>
              <a:t> and start presentation in ‘individual view’</a:t>
            </a:r>
          </a:p>
          <a:p>
            <a:r>
              <a:rPr lang="en-US" dirty="0"/>
              <a:t>Start Firefox and remove all excess tabs</a:t>
            </a:r>
          </a:p>
          <a:p>
            <a:r>
              <a:rPr lang="en-US" dirty="0"/>
              <a:t>Start Alienware mobile connect</a:t>
            </a:r>
          </a:p>
          <a:p>
            <a:r>
              <a:rPr lang="en-US" dirty="0"/>
              <a:t>Turn on OBS and set up screens</a:t>
            </a:r>
          </a:p>
          <a:p>
            <a:r>
              <a:rPr lang="en-US" dirty="0"/>
              <a:t>Turn OBS virtual cam</a:t>
            </a:r>
          </a:p>
          <a:p>
            <a:r>
              <a:rPr lang="en-US" dirty="0"/>
              <a:t>Join Zoom meeting and test</a:t>
            </a:r>
          </a:p>
          <a:p>
            <a:r>
              <a:rPr lang="en-US" dirty="0"/>
              <a:t>Close email and other conferencing tools</a:t>
            </a:r>
          </a:p>
          <a:p>
            <a:r>
              <a:rPr lang="en-US" dirty="0"/>
              <a:t>If live streaming, set up YouTube stream</a:t>
            </a:r>
          </a:p>
          <a:p>
            <a:r>
              <a:rPr lang="en-US" dirty="0"/>
              <a:t>Start OBS recording, live streaming</a:t>
            </a:r>
          </a:p>
        </p:txBody>
      </p:sp>
    </p:spTree>
    <p:extLst>
      <p:ext uri="{BB962C8B-B14F-4D97-AF65-F5344CB8AC3E}">
        <p14:creationId xmlns:p14="http://schemas.microsoft.com/office/powerpoint/2010/main" val="2479925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7CB8BB4-A586-4E19-B95F-140DF8969058}"/>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What’s Your ‘Everyday?’</a:t>
            </a:r>
          </a:p>
        </p:txBody>
      </p:sp>
    </p:spTree>
    <p:extLst>
      <p:ext uri="{BB962C8B-B14F-4D97-AF65-F5344CB8AC3E}">
        <p14:creationId xmlns:p14="http://schemas.microsoft.com/office/powerpoint/2010/main" val="80664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8BB4-A586-4E19-B95F-140DF8969058}"/>
              </a:ext>
            </a:extLst>
          </p:cNvPr>
          <p:cNvSpPr>
            <a:spLocks noGrp="1"/>
          </p:cNvSpPr>
          <p:nvPr>
            <p:ph type="title"/>
          </p:nvPr>
        </p:nvSpPr>
        <p:spPr/>
        <p:txBody>
          <a:bodyPr/>
          <a:lstStyle/>
          <a:p>
            <a:r>
              <a:rPr lang="en-US"/>
              <a:t>My ‘Everyday’</a:t>
            </a:r>
            <a:endParaRPr lang="en-US" dirty="0"/>
          </a:p>
        </p:txBody>
      </p:sp>
      <p:pic>
        <p:nvPicPr>
          <p:cNvPr id="4" name="Picture 3">
            <a:extLst>
              <a:ext uri="{FF2B5EF4-FFF2-40B4-BE49-F238E27FC236}">
                <a16:creationId xmlns:a16="http://schemas.microsoft.com/office/drawing/2014/main" id="{673CB3BE-581E-481C-BF8E-C66F4EE61EEB}"/>
              </a:ext>
            </a:extLst>
          </p:cNvPr>
          <p:cNvPicPr>
            <a:picLocks noChangeAspect="1"/>
          </p:cNvPicPr>
          <p:nvPr/>
        </p:nvPicPr>
        <p:blipFill>
          <a:blip r:embed="rId2"/>
          <a:stretch>
            <a:fillRect/>
          </a:stretch>
        </p:blipFill>
        <p:spPr>
          <a:xfrm>
            <a:off x="628649" y="1542840"/>
            <a:ext cx="7886701" cy="4224041"/>
          </a:xfrm>
          <a:prstGeom prst="rect">
            <a:avLst/>
          </a:prstGeom>
        </p:spPr>
      </p:pic>
    </p:spTree>
    <p:extLst>
      <p:ext uri="{BB962C8B-B14F-4D97-AF65-F5344CB8AC3E}">
        <p14:creationId xmlns:p14="http://schemas.microsoft.com/office/powerpoint/2010/main" val="152301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8BB4-A586-4E19-B95F-140DF8969058}"/>
              </a:ext>
            </a:extLst>
          </p:cNvPr>
          <p:cNvSpPr>
            <a:spLocks noGrp="1"/>
          </p:cNvSpPr>
          <p:nvPr>
            <p:ph type="title"/>
          </p:nvPr>
        </p:nvSpPr>
        <p:spPr>
          <a:xfrm>
            <a:off x="1240022" y="365760"/>
            <a:ext cx="7025402" cy="1188720"/>
          </a:xfrm>
        </p:spPr>
        <p:txBody>
          <a:bodyPr>
            <a:normAutofit/>
          </a:bodyPr>
          <a:lstStyle/>
          <a:p>
            <a:r>
              <a:rPr lang="en-US" dirty="0" err="1"/>
              <a:t>Feedly</a:t>
            </a:r>
            <a:r>
              <a:rPr lang="en-US" dirty="0"/>
              <a:t>: An RSS Reader</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4BBBC7F-E27B-46C6-B470-283BC5394B99}"/>
              </a:ext>
            </a:extLst>
          </p:cNvPr>
          <p:cNvSpPr>
            <a:spLocks noGrp="1"/>
          </p:cNvSpPr>
          <p:nvPr>
            <p:ph idx="1"/>
          </p:nvPr>
        </p:nvSpPr>
        <p:spPr>
          <a:xfrm>
            <a:off x="1240022" y="2176272"/>
            <a:ext cx="7025403" cy="4041648"/>
          </a:xfrm>
        </p:spPr>
        <p:txBody>
          <a:bodyPr anchor="t">
            <a:normAutofit/>
          </a:bodyPr>
          <a:lstStyle/>
          <a:p>
            <a:endParaRPr lang="en-US" sz="2100"/>
          </a:p>
        </p:txBody>
      </p:sp>
      <p:pic>
        <p:nvPicPr>
          <p:cNvPr id="5" name="Picture 4">
            <a:extLst>
              <a:ext uri="{FF2B5EF4-FFF2-40B4-BE49-F238E27FC236}">
                <a16:creationId xmlns:a16="http://schemas.microsoft.com/office/drawing/2014/main" id="{900CD52B-AFF3-4523-A223-B2EC95B1D971}"/>
              </a:ext>
            </a:extLst>
          </p:cNvPr>
          <p:cNvPicPr>
            <a:picLocks noChangeAspect="1"/>
          </p:cNvPicPr>
          <p:nvPr/>
        </p:nvPicPr>
        <p:blipFill>
          <a:blip r:embed="rId2"/>
          <a:stretch>
            <a:fillRect/>
          </a:stretch>
        </p:blipFill>
        <p:spPr>
          <a:xfrm>
            <a:off x="1240020" y="1988127"/>
            <a:ext cx="7025404" cy="4377459"/>
          </a:xfrm>
          <a:prstGeom prst="rect">
            <a:avLst/>
          </a:prstGeom>
        </p:spPr>
      </p:pic>
      <p:sp>
        <p:nvSpPr>
          <p:cNvPr id="11" name="TextBox 10">
            <a:extLst>
              <a:ext uri="{FF2B5EF4-FFF2-40B4-BE49-F238E27FC236}">
                <a16:creationId xmlns:a16="http://schemas.microsoft.com/office/drawing/2014/main" id="{E5393EAB-B03D-43CC-A493-754DD2ED4A3F}"/>
              </a:ext>
            </a:extLst>
          </p:cNvPr>
          <p:cNvSpPr txBox="1"/>
          <p:nvPr/>
        </p:nvSpPr>
        <p:spPr>
          <a:xfrm>
            <a:off x="1136073" y="6456137"/>
            <a:ext cx="4572000" cy="369332"/>
          </a:xfrm>
          <a:prstGeom prst="rect">
            <a:avLst/>
          </a:prstGeom>
          <a:noFill/>
        </p:spPr>
        <p:txBody>
          <a:bodyPr wrap="square">
            <a:spAutoFit/>
          </a:bodyPr>
          <a:lstStyle/>
          <a:p>
            <a:r>
              <a:rPr lang="en-US" dirty="0">
                <a:hlinkClick r:id="rId3"/>
              </a:rPr>
              <a:t>https://feedly.com</a:t>
            </a:r>
            <a:r>
              <a:rPr lang="en-US" dirty="0"/>
              <a:t> </a:t>
            </a:r>
          </a:p>
        </p:txBody>
      </p:sp>
    </p:spTree>
    <p:extLst>
      <p:ext uri="{BB962C8B-B14F-4D97-AF65-F5344CB8AC3E}">
        <p14:creationId xmlns:p14="http://schemas.microsoft.com/office/powerpoint/2010/main" val="3037336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CF6AB0-F4F9-4056-A72C-5DD5F5ED37F2}"/>
              </a:ext>
            </a:extLst>
          </p:cNvPr>
          <p:cNvPicPr>
            <a:picLocks noChangeAspect="1"/>
          </p:cNvPicPr>
          <p:nvPr/>
        </p:nvPicPr>
        <p:blipFill rotWithShape="1">
          <a:blip r:embed="rId2"/>
          <a:srcRect l="2432" r="14900" b="-1"/>
          <a:stretch/>
        </p:blipFill>
        <p:spPr>
          <a:xfrm>
            <a:off x="-2285" y="10"/>
            <a:ext cx="9143999" cy="6857990"/>
          </a:xfrm>
          <a:prstGeom prst="rect">
            <a:avLst/>
          </a:prstGeom>
        </p:spPr>
      </p:pic>
      <p:sp>
        <p:nvSpPr>
          <p:cNvPr id="8"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5A87B-EB90-4F28-84E9-13BDD44F6E6D}"/>
              </a:ext>
            </a:extLst>
          </p:cNvPr>
          <p:cNvSpPr>
            <a:spLocks noGrp="1"/>
          </p:cNvSpPr>
          <p:nvPr>
            <p:ph type="title"/>
          </p:nvPr>
        </p:nvSpPr>
        <p:spPr>
          <a:xfrm>
            <a:off x="822960" y="325550"/>
            <a:ext cx="7543800" cy="388623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dirty="0">
                <a:solidFill>
                  <a:srgbClr val="FFFFFF"/>
                </a:solidFill>
              </a:rPr>
              <a:t>Examples</a:t>
            </a:r>
          </a:p>
        </p:txBody>
      </p:sp>
    </p:spTree>
    <p:extLst>
      <p:ext uri="{BB962C8B-B14F-4D97-AF65-F5344CB8AC3E}">
        <p14:creationId xmlns:p14="http://schemas.microsoft.com/office/powerpoint/2010/main" val="22893971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4422</TotalTime>
  <Words>1921</Words>
  <Application>Microsoft Office PowerPoint</Application>
  <PresentationFormat>On-screen Show (4:3)</PresentationFormat>
  <Paragraphs>185</Paragraphs>
  <Slides>50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Bembo</vt:lpstr>
      <vt:lpstr>Calibri</vt:lpstr>
      <vt:lpstr>Calibri Light</vt:lpstr>
      <vt:lpstr>Office Theme</vt:lpstr>
      <vt:lpstr>Supporting Everyday Learning</vt:lpstr>
      <vt:lpstr>We’ve Been Here Before…</vt:lpstr>
      <vt:lpstr>Ink-Stained Fingers</vt:lpstr>
      <vt:lpstr>What is Everyday Learning?</vt:lpstr>
      <vt:lpstr>The Concept of ‘Everyday’</vt:lpstr>
      <vt:lpstr>What’s Your ‘Everyday?’</vt:lpstr>
      <vt:lpstr>My ‘Everyday’</vt:lpstr>
      <vt:lpstr>Feedly: An RSS Reader</vt:lpstr>
      <vt:lpstr>Examples</vt:lpstr>
      <vt:lpstr>Magazines</vt:lpstr>
      <vt:lpstr>OUC for Rural learners</vt:lpstr>
      <vt:lpstr>Busrides</vt:lpstr>
      <vt:lpstr>Short Sims</vt:lpstr>
      <vt:lpstr>Daily Photo</vt:lpstr>
      <vt:lpstr>DS 106 Daily Create</vt:lpstr>
      <vt:lpstr>100 Days to Offload</vt:lpstr>
      <vt:lpstr>OLDaily</vt:lpstr>
      <vt:lpstr>More Examples?</vt:lpstr>
      <vt:lpstr>Types</vt:lpstr>
      <vt:lpstr>Conversations or Debates</vt:lpstr>
      <vt:lpstr>Projects and Activities</vt:lpstr>
      <vt:lpstr>Link Sharing</vt:lpstr>
      <vt:lpstr>Resource Centres</vt:lpstr>
      <vt:lpstr>Video Series</vt:lpstr>
      <vt:lpstr>Volumetric video</vt:lpstr>
      <vt:lpstr>The Tech</vt:lpstr>
      <vt:lpstr>Moodle Activities</vt:lpstr>
      <vt:lpstr>Cricket</vt:lpstr>
      <vt:lpstr>Podcasting</vt:lpstr>
      <vt:lpstr>Webcasting</vt:lpstr>
      <vt:lpstr>Collaborative Authoring</vt:lpstr>
      <vt:lpstr>IFTTT</vt:lpstr>
      <vt:lpstr>Pro Tip:  Use Design Tools to Make Images</vt:lpstr>
      <vt:lpstr>Good Practices</vt:lpstr>
      <vt:lpstr>Good Practices?</vt:lpstr>
      <vt:lpstr>Eliminate Barriers to Access</vt:lpstr>
      <vt:lpstr>Don’t Assume Outcomes</vt:lpstr>
      <vt:lpstr>Various Things to Choose From</vt:lpstr>
      <vt:lpstr>Keep Things Clear</vt:lpstr>
      <vt:lpstr>Stand-Alone Activities</vt:lpstr>
      <vt:lpstr>Stay on Topic</vt:lpstr>
      <vt:lpstr>More Examples?</vt:lpstr>
      <vt:lpstr>Benefits</vt:lpstr>
      <vt:lpstr>Lifelong Learning</vt:lpstr>
      <vt:lpstr>Equity and Inclusion</vt:lpstr>
      <vt:lpstr>Diverse Markets</vt:lpstr>
      <vt:lpstr>Collaborative Research</vt:lpstr>
      <vt:lpstr>Greater Public Support</vt:lpstr>
      <vt:lpstr>PowerPoint Presentation</vt:lpstr>
      <vt:lpstr>Pre-Talk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4</cp:revision>
  <dcterms:created xsi:type="dcterms:W3CDTF">2021-04-16T18:24:59Z</dcterms:created>
  <dcterms:modified xsi:type="dcterms:W3CDTF">2021-04-20T14:47:19Z</dcterms:modified>
</cp:coreProperties>
</file>